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9" r:id="rId2"/>
    <p:sldId id="258" r:id="rId3"/>
    <p:sldId id="260" r:id="rId4"/>
    <p:sldId id="261" r:id="rId5"/>
    <p:sldId id="285" r:id="rId6"/>
    <p:sldId id="287" r:id="rId7"/>
    <p:sldId id="286" r:id="rId8"/>
    <p:sldId id="263" r:id="rId9"/>
    <p:sldId id="268" r:id="rId10"/>
    <p:sldId id="270" r:id="rId11"/>
    <p:sldId id="288" r:id="rId12"/>
    <p:sldId id="275" r:id="rId13"/>
    <p:sldId id="29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6" d="100"/>
          <a:sy n="96" d="100"/>
        </p:scale>
        <p:origin x="-800" y="-104"/>
      </p:cViewPr>
      <p:guideLst>
        <p:guide orient="horz" pos="2160"/>
        <p:guide pos="2880"/>
      </p:guideLst>
    </p:cSldViewPr>
  </p:slideViewPr>
  <p:notesTextViewPr>
    <p:cViewPr>
      <p:scale>
        <a:sx n="1" d="1"/>
        <a:sy n="1" d="1"/>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799710-FFFE-4170-B3F8-D25DDF7C1D63}" type="datetimeFigureOut">
              <a:rPr lang="en-US" smtClean="0"/>
              <a:t>7/14/16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42BFD-5E2A-43E1-8CB2-01667F7B7810}" type="slidenum">
              <a:rPr lang="en-US" smtClean="0"/>
              <a:t>‹#›</a:t>
            </a:fld>
            <a:endParaRPr lang="en-US"/>
          </a:p>
        </p:txBody>
      </p:sp>
    </p:spTree>
    <p:extLst>
      <p:ext uri="{BB962C8B-B14F-4D97-AF65-F5344CB8AC3E}">
        <p14:creationId xmlns:p14="http://schemas.microsoft.com/office/powerpoint/2010/main" val="3761153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MS PGothic" charset="0"/>
              <a:cs typeface="MS PGothic" charset="0"/>
            </a:endParaRPr>
          </a:p>
        </p:txBody>
      </p:sp>
      <p:sp>
        <p:nvSpPr>
          <p:cNvPr id="17411"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r>
              <a:rPr lang="pt-BR" sz="1200"/>
              <a:t>Source: Pluris</a:t>
            </a:r>
          </a:p>
        </p:txBody>
      </p:sp>
      <p:sp>
        <p:nvSpPr>
          <p:cNvPr id="17412"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fld id="{D09BB4D7-0445-0943-86DF-031325F6254B}" type="slidenum">
              <a:rPr lang="pt-BR" sz="1200"/>
              <a:pPr/>
              <a:t>1</a:t>
            </a:fld>
            <a:endParaRPr lang="pt-B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r>
              <a:rPr lang="pt-BR" sz="1200"/>
              <a:t>Source: Aequitas</a:t>
            </a: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pt-BR" sz="1000">
              <a:latin typeface="Calibri" charset="0"/>
              <a:ea typeface="MS PGothic" charset="0"/>
              <a:cs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r>
              <a:rPr lang="pt-BR" altLang="en-US" smtClean="0">
                <a:solidFill>
                  <a:srgbClr val="000000"/>
                </a:solidFill>
                <a:latin typeface="Arial" pitchFamily="34" charset="0"/>
                <a:ea typeface="ヒラギノ角ゴ ProN W3"/>
                <a:cs typeface="ヒラギノ角ゴ ProN W3"/>
                <a:sym typeface="Arial" pitchFamily="34" charset="0"/>
              </a:rPr>
              <a:t>Source: Value Negotiation Co.</a:t>
            </a: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sz="1000"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MS PGothic" charset="0"/>
              <a:cs typeface="MS PGothic" charset="0"/>
            </a:endParaRPr>
          </a:p>
        </p:txBody>
      </p:sp>
      <p:sp>
        <p:nvSpPr>
          <p:cNvPr id="17411"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r>
              <a:rPr lang="pt-BR" sz="1200"/>
              <a:t>Source: Pluris</a:t>
            </a:r>
          </a:p>
        </p:txBody>
      </p:sp>
      <p:sp>
        <p:nvSpPr>
          <p:cNvPr id="17412"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fld id="{D09BB4D7-0445-0943-86DF-031325F6254B}" type="slidenum">
              <a:rPr lang="pt-BR" sz="1200"/>
              <a:pPr/>
              <a:t>13</a:t>
            </a:fld>
            <a:endParaRPr lang="pt-B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r>
              <a:rPr lang="pt-BR" altLang="en-US" smtClean="0">
                <a:solidFill>
                  <a:srgbClr val="000000"/>
                </a:solidFill>
                <a:latin typeface="Arial" pitchFamily="34" charset="0"/>
                <a:ea typeface="ヒラギノ角ゴ ProN W3"/>
                <a:cs typeface="ヒラギノ角ゴ ProN W3"/>
                <a:sym typeface="Arial" pitchFamily="34" charset="0"/>
              </a:rPr>
              <a:t>Source: Pluris</a:t>
            </a: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pt-BR" alt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r>
              <a:rPr lang="pt-BR" altLang="en-US" smtClean="0">
                <a:solidFill>
                  <a:srgbClr val="000000"/>
                </a:solidFill>
                <a:latin typeface="Arial" pitchFamily="34" charset="0"/>
                <a:ea typeface="ヒラギノ角ゴ ProN W3"/>
                <a:cs typeface="ヒラギノ角ゴ ProN W3"/>
                <a:sym typeface="Arial" pitchFamily="34" charset="0"/>
              </a:rPr>
              <a:t>Source: Pluris</a:t>
            </a: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pt-BR"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r>
              <a:rPr lang="pt-BR" altLang="en-US" smtClean="0">
                <a:solidFill>
                  <a:srgbClr val="000000"/>
                </a:solidFill>
                <a:latin typeface="Arial" pitchFamily="34" charset="0"/>
                <a:ea typeface="ヒラギノ角ゴ ProN W3"/>
                <a:cs typeface="ヒラギノ角ゴ ProN W3"/>
                <a:sym typeface="Arial" pitchFamily="34" charset="0"/>
              </a:rPr>
              <a:t>Source: Pluris</a:t>
            </a: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pt-BR"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r>
              <a:rPr lang="pt-BR" altLang="en-US" smtClean="0">
                <a:solidFill>
                  <a:srgbClr val="000000"/>
                </a:solidFill>
                <a:latin typeface="Arial" pitchFamily="34" charset="0"/>
                <a:ea typeface="ヒラギノ角ゴ ProN W3"/>
                <a:cs typeface="ヒラギノ角ゴ ProN W3"/>
                <a:sym typeface="Arial" pitchFamily="34" charset="0"/>
              </a:rPr>
              <a:t>Source: Pluris</a:t>
            </a: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pt-BR"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r>
              <a:rPr lang="pt-BR" altLang="en-US" smtClean="0">
                <a:solidFill>
                  <a:srgbClr val="000000"/>
                </a:solidFill>
                <a:latin typeface="Arial" pitchFamily="34" charset="0"/>
                <a:ea typeface="ヒラギノ角ゴ ProN W3"/>
                <a:cs typeface="ヒラギノ角ゴ ProN W3"/>
                <a:sym typeface="Arial" pitchFamily="34" charset="0"/>
              </a:rPr>
              <a:t>Source: Pluris</a:t>
            </a: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pt-BR" alt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r>
              <a:rPr lang="pt-BR" altLang="en-US" smtClean="0">
                <a:solidFill>
                  <a:srgbClr val="000000"/>
                </a:solidFill>
                <a:latin typeface="Arial" pitchFamily="34" charset="0"/>
                <a:ea typeface="ヒラギノ角ゴ ProN W3"/>
                <a:cs typeface="ヒラギノ角ゴ ProN W3"/>
                <a:sym typeface="Arial" pitchFamily="34" charset="0"/>
              </a:rPr>
              <a:t>Source: Pluris</a:t>
            </a: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pt-BR" alt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r>
              <a:rPr lang="pt-BR" altLang="en-US" smtClean="0">
                <a:solidFill>
                  <a:srgbClr val="000000"/>
                </a:solidFill>
                <a:latin typeface="Arial" pitchFamily="34" charset="0"/>
                <a:ea typeface="ヒラギノ角ゴ ProN W3"/>
                <a:cs typeface="ヒラギノ角ゴ ProN W3"/>
                <a:sym typeface="Arial" pitchFamily="34" charset="0"/>
              </a:rPr>
              <a:t>Source: Aequitas</a:t>
            </a: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sz="100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r>
              <a:rPr lang="pt-BR" altLang="en-US" smtClean="0">
                <a:solidFill>
                  <a:srgbClr val="000000"/>
                </a:solidFill>
                <a:latin typeface="Arial" pitchFamily="34" charset="0"/>
                <a:ea typeface="ヒラギノ角ゴ ProN W3"/>
                <a:cs typeface="ヒラギノ角ゴ ProN W3"/>
                <a:sym typeface="Arial" pitchFamily="34" charset="0"/>
              </a:rPr>
              <a:t>Source: Value Negotiation Co.</a:t>
            </a: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sz="100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32345E-2E5C-448D-8A34-A7B91649D819}"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585F7-25E4-4781-A060-A5522F24DFCD}" type="slidenum">
              <a:rPr lang="en-US" smtClean="0"/>
              <a:t>‹#›</a:t>
            </a:fld>
            <a:endParaRPr lang="en-US"/>
          </a:p>
        </p:txBody>
      </p:sp>
    </p:spTree>
    <p:extLst>
      <p:ext uri="{BB962C8B-B14F-4D97-AF65-F5344CB8AC3E}">
        <p14:creationId xmlns:p14="http://schemas.microsoft.com/office/powerpoint/2010/main" val="2874394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32345E-2E5C-448D-8A34-A7B91649D819}"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585F7-25E4-4781-A060-A5522F24DFCD}" type="slidenum">
              <a:rPr lang="en-US" smtClean="0"/>
              <a:t>‹#›</a:t>
            </a:fld>
            <a:endParaRPr lang="en-US"/>
          </a:p>
        </p:txBody>
      </p:sp>
    </p:spTree>
    <p:extLst>
      <p:ext uri="{BB962C8B-B14F-4D97-AF65-F5344CB8AC3E}">
        <p14:creationId xmlns:p14="http://schemas.microsoft.com/office/powerpoint/2010/main" val="122040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32345E-2E5C-448D-8A34-A7B91649D819}"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585F7-25E4-4781-A060-A5522F24DFCD}" type="slidenum">
              <a:rPr lang="en-US" smtClean="0"/>
              <a:t>‹#›</a:t>
            </a:fld>
            <a:endParaRPr lang="en-US"/>
          </a:p>
        </p:txBody>
      </p:sp>
    </p:spTree>
    <p:extLst>
      <p:ext uri="{BB962C8B-B14F-4D97-AF65-F5344CB8AC3E}">
        <p14:creationId xmlns:p14="http://schemas.microsoft.com/office/powerpoint/2010/main" val="209415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32345E-2E5C-448D-8A34-A7B91649D819}"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585F7-25E4-4781-A060-A5522F24DFCD}" type="slidenum">
              <a:rPr lang="en-US" smtClean="0"/>
              <a:t>‹#›</a:t>
            </a:fld>
            <a:endParaRPr lang="en-US"/>
          </a:p>
        </p:txBody>
      </p:sp>
    </p:spTree>
    <p:extLst>
      <p:ext uri="{BB962C8B-B14F-4D97-AF65-F5344CB8AC3E}">
        <p14:creationId xmlns:p14="http://schemas.microsoft.com/office/powerpoint/2010/main" val="195186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32345E-2E5C-448D-8A34-A7B91649D819}" type="datetimeFigureOut">
              <a:rPr lang="en-US" smtClean="0"/>
              <a:t>7/14/16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585F7-25E4-4781-A060-A5522F24DFCD}" type="slidenum">
              <a:rPr lang="en-US" smtClean="0"/>
              <a:t>‹#›</a:t>
            </a:fld>
            <a:endParaRPr lang="en-US"/>
          </a:p>
        </p:txBody>
      </p:sp>
    </p:spTree>
    <p:extLst>
      <p:ext uri="{BB962C8B-B14F-4D97-AF65-F5344CB8AC3E}">
        <p14:creationId xmlns:p14="http://schemas.microsoft.com/office/powerpoint/2010/main" val="364738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32345E-2E5C-448D-8A34-A7B91649D819}" type="datetimeFigureOut">
              <a:rPr lang="en-US" smtClean="0"/>
              <a:t>7/14/16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585F7-25E4-4781-A060-A5522F24DFCD}" type="slidenum">
              <a:rPr lang="en-US" smtClean="0"/>
              <a:t>‹#›</a:t>
            </a:fld>
            <a:endParaRPr lang="en-US"/>
          </a:p>
        </p:txBody>
      </p:sp>
    </p:spTree>
    <p:extLst>
      <p:ext uri="{BB962C8B-B14F-4D97-AF65-F5344CB8AC3E}">
        <p14:creationId xmlns:p14="http://schemas.microsoft.com/office/powerpoint/2010/main" val="1200806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32345E-2E5C-448D-8A34-A7B91649D819}" type="datetimeFigureOut">
              <a:rPr lang="en-US" smtClean="0"/>
              <a:t>7/14/16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A585F7-25E4-4781-A060-A5522F24DFCD}" type="slidenum">
              <a:rPr lang="en-US" smtClean="0"/>
              <a:t>‹#›</a:t>
            </a:fld>
            <a:endParaRPr lang="en-US"/>
          </a:p>
        </p:txBody>
      </p:sp>
    </p:spTree>
    <p:extLst>
      <p:ext uri="{BB962C8B-B14F-4D97-AF65-F5344CB8AC3E}">
        <p14:creationId xmlns:p14="http://schemas.microsoft.com/office/powerpoint/2010/main" val="2325987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32345E-2E5C-448D-8A34-A7B91649D819}" type="datetimeFigureOut">
              <a:rPr lang="en-US" smtClean="0"/>
              <a:t>7/14/16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A585F7-25E4-4781-A060-A5522F24DFCD}" type="slidenum">
              <a:rPr lang="en-US" smtClean="0"/>
              <a:t>‹#›</a:t>
            </a:fld>
            <a:endParaRPr lang="en-US"/>
          </a:p>
        </p:txBody>
      </p:sp>
    </p:spTree>
    <p:extLst>
      <p:ext uri="{BB962C8B-B14F-4D97-AF65-F5344CB8AC3E}">
        <p14:creationId xmlns:p14="http://schemas.microsoft.com/office/powerpoint/2010/main" val="2157175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2345E-2E5C-448D-8A34-A7B91649D819}" type="datetimeFigureOut">
              <a:rPr lang="en-US" smtClean="0"/>
              <a:t>7/14/16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A585F7-25E4-4781-A060-A5522F24DFCD}" type="slidenum">
              <a:rPr lang="en-US" smtClean="0"/>
              <a:t>‹#›</a:t>
            </a:fld>
            <a:endParaRPr lang="en-US"/>
          </a:p>
        </p:txBody>
      </p:sp>
    </p:spTree>
    <p:extLst>
      <p:ext uri="{BB962C8B-B14F-4D97-AF65-F5344CB8AC3E}">
        <p14:creationId xmlns:p14="http://schemas.microsoft.com/office/powerpoint/2010/main" val="723544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32345E-2E5C-448D-8A34-A7B91649D819}" type="datetimeFigureOut">
              <a:rPr lang="en-US" smtClean="0"/>
              <a:t>7/14/16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585F7-25E4-4781-A060-A5522F24DFCD}" type="slidenum">
              <a:rPr lang="en-US" smtClean="0"/>
              <a:t>‹#›</a:t>
            </a:fld>
            <a:endParaRPr lang="en-US"/>
          </a:p>
        </p:txBody>
      </p:sp>
    </p:spTree>
    <p:extLst>
      <p:ext uri="{BB962C8B-B14F-4D97-AF65-F5344CB8AC3E}">
        <p14:creationId xmlns:p14="http://schemas.microsoft.com/office/powerpoint/2010/main" val="1910565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32345E-2E5C-448D-8A34-A7B91649D819}" type="datetimeFigureOut">
              <a:rPr lang="en-US" smtClean="0"/>
              <a:t>7/14/16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585F7-25E4-4781-A060-A5522F24DFCD}" type="slidenum">
              <a:rPr lang="en-US" smtClean="0"/>
              <a:t>‹#›</a:t>
            </a:fld>
            <a:endParaRPr lang="en-US"/>
          </a:p>
        </p:txBody>
      </p:sp>
    </p:spTree>
    <p:extLst>
      <p:ext uri="{BB962C8B-B14F-4D97-AF65-F5344CB8AC3E}">
        <p14:creationId xmlns:p14="http://schemas.microsoft.com/office/powerpoint/2010/main" val="18786219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2345E-2E5C-448D-8A34-A7B91649D819}" type="datetimeFigureOut">
              <a:rPr lang="en-US" smtClean="0"/>
              <a:t>7/14/16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585F7-25E4-4781-A060-A5522F24DFCD}" type="slidenum">
              <a:rPr lang="en-US" smtClean="0"/>
              <a:t>‹#›</a:t>
            </a:fld>
            <a:endParaRPr lang="en-US"/>
          </a:p>
        </p:txBody>
      </p:sp>
    </p:spTree>
    <p:extLst>
      <p:ext uri="{BB962C8B-B14F-4D97-AF65-F5344CB8AC3E}">
        <p14:creationId xmlns:p14="http://schemas.microsoft.com/office/powerpoint/2010/main" val="20173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9.xml"/><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0.emf"/><Relationship Id="rId1" Type="http://schemas.openxmlformats.org/officeDocument/2006/relationships/tags" Target="../tags/tag6.xml"/><Relationship Id="rId2"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0.xml"/><Relationship Id="rId5" Type="http://schemas.openxmlformats.org/officeDocument/2006/relationships/image" Target="../media/image11.jpe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tags" Target="../tags/tag8.xml"/><Relationship Id="rId2"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1.xml"/><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5.jpeg"/><Relationship Id="rId1" Type="http://schemas.openxmlformats.org/officeDocument/2006/relationships/tags" Target="../tags/tag10.xml"/><Relationship Id="rId2"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7.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hyperlink" Target="http://www.valuenegotiation.com" TargetMode="External"/><Relationship Id="rId6" Type="http://schemas.openxmlformats.org/officeDocument/2006/relationships/hyperlink" Target="http://www.cbuilding.org"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tags" Target="../tags/tag5.xml"/><Relationship Id="rId4" Type="http://schemas.openxmlformats.org/officeDocument/2006/relationships/slideLayout" Target="../slideLayouts/slideLayout7.xml"/><Relationship Id="rId5" Type="http://schemas.openxmlformats.org/officeDocument/2006/relationships/notesSlide" Target="../notesSlides/notesSlide8.xml"/><Relationship Id="rId6" Type="http://schemas.openxmlformats.org/officeDocument/2006/relationships/image" Target="../media/image9.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tags" Target="../tags/tag3.xml"/><Relationship Id="rId2"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7" descr="D:\Pictures\Wallpaper\wallpaper_ValueNego1024x768.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 Box 3"/>
          <p:cNvSpPr txBox="1">
            <a:spLocks noChangeArrowheads="1"/>
          </p:cNvSpPr>
          <p:nvPr/>
        </p:nvSpPr>
        <p:spPr bwMode="auto">
          <a:xfrm>
            <a:off x="457200" y="64770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spcAft>
                <a:spcPts val="1000"/>
              </a:spcAft>
            </a:pPr>
            <a:r>
              <a:rPr lang="pt-PT" sz="1000">
                <a:solidFill>
                  <a:srgbClr val="FCB853"/>
                </a:solidFill>
              </a:rPr>
              <a:t>e </a:t>
            </a:r>
            <a:r>
              <a:rPr lang="pt-PT" sz="1000">
                <a:solidFill>
                  <a:schemeClr val="bg1"/>
                </a:solidFill>
              </a:rPr>
              <a:t>value.negotiation@gmail.com</a:t>
            </a:r>
          </a:p>
        </p:txBody>
      </p:sp>
      <p:grpSp>
        <p:nvGrpSpPr>
          <p:cNvPr id="6" name="Group 5"/>
          <p:cNvGrpSpPr/>
          <p:nvPr/>
        </p:nvGrpSpPr>
        <p:grpSpPr>
          <a:xfrm>
            <a:off x="1600200" y="304800"/>
            <a:ext cx="4267200" cy="685800"/>
            <a:chOff x="6477000" y="228600"/>
            <a:chExt cx="2613891" cy="468746"/>
          </a:xfrm>
        </p:grpSpPr>
        <p:grpSp>
          <p:nvGrpSpPr>
            <p:cNvPr id="7" name="Group 6"/>
            <p:cNvGrpSpPr/>
            <p:nvPr/>
          </p:nvGrpSpPr>
          <p:grpSpPr>
            <a:xfrm>
              <a:off x="6477000" y="228600"/>
              <a:ext cx="1676400" cy="457200"/>
              <a:chOff x="6502400" y="228600"/>
              <a:chExt cx="2719388" cy="685800"/>
            </a:xfrm>
          </p:grpSpPr>
          <p:pic>
            <p:nvPicPr>
              <p:cNvPr id="9" name="Picture 3" descr="D:\Pictures\Wallpaper\Header Image.png"/>
              <p:cNvPicPr>
                <a:picLocks noChangeAspect="1" noChangeArrowheads="1"/>
              </p:cNvPicPr>
              <p:nvPr/>
            </p:nvPicPr>
            <p:blipFill>
              <a:blip r:embed="rId4" cstate="email">
                <a:clrChange>
                  <a:clrFrom>
                    <a:srgbClr val="E4B452"/>
                  </a:clrFrom>
                  <a:clrTo>
                    <a:srgbClr val="E4B452">
                      <a:alpha val="0"/>
                    </a:srgbClr>
                  </a:clrTo>
                </a:clrChange>
                <a:extLst>
                  <a:ext uri="{28A0092B-C50C-407E-A947-70E740481C1C}">
                    <a14:useLocalDpi xmlns:a14="http://schemas.microsoft.com/office/drawing/2010/main"/>
                  </a:ext>
                </a:extLst>
              </a:blip>
              <a:srcRect/>
              <a:stretch>
                <a:fillRect/>
              </a:stretch>
            </p:blipFill>
            <p:spPr bwMode="auto">
              <a:xfrm>
                <a:off x="6502400" y="228600"/>
                <a:ext cx="24177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D:\Pictures\Wallpaper\VN Blog Pic (arrow only).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09025" y="228600"/>
                <a:ext cx="5127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descr="CBI_rgb1_logo.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53400" y="228600"/>
              <a:ext cx="937491" cy="468746"/>
            </a:xfrm>
            <a:prstGeom prst="rect">
              <a:avLst/>
            </a:prstGeom>
          </p:spPr>
        </p:pic>
      </p:grpSp>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8601" y="152400"/>
            <a:ext cx="1148609" cy="914400"/>
          </a:xfrm>
          <a:prstGeom prst="rect">
            <a:avLst/>
          </a:prstGeom>
        </p:spPr>
      </p:pic>
      <p:sp>
        <p:nvSpPr>
          <p:cNvPr id="12" name="Rectangle 2"/>
          <p:cNvSpPr>
            <a:spLocks/>
          </p:cNvSpPr>
          <p:nvPr/>
        </p:nvSpPr>
        <p:spPr bwMode="auto">
          <a:xfrm>
            <a:off x="762000" y="2209800"/>
            <a:ext cx="6248400" cy="2057400"/>
          </a:xfrm>
          <a:prstGeom prst="rect">
            <a:avLst/>
          </a:prstGeom>
          <a:noFill/>
          <a:ln w="3175">
            <a:noFill/>
            <a:miter lim="800000"/>
            <a:headEnd/>
            <a:tailEnd/>
          </a:ln>
          <a:effectLst>
            <a:outerShdw blurRad="50800" dist="38100" dir="2700000" algn="tl" rotWithShape="0">
              <a:schemeClr val="tx1">
                <a:lumMod val="50000"/>
                <a:lumOff val="50000"/>
                <a:alpha val="43000"/>
              </a:schemeClr>
            </a:outerShdw>
          </a:effectLst>
          <a:extLst>
            <a:ext uri="{909E8E84-426E-40dd-AFC4-6F175D3DCCD1}">
              <a14:hiddenFill xmlns:a14="http://schemas.microsoft.com/office/drawing/2010/main">
                <a:solidFill>
                  <a:srgbClr val="FFFFFF"/>
                </a:solidFill>
              </a14:hiddenFill>
            </a:ext>
          </a:extLst>
        </p:spPr>
        <p:txBody>
          <a:bodyPr lIns="0" tIns="0" rIns="40639" bIns="0"/>
          <a:lstStyle>
            <a:lvl1pPr marL="39688" eaLnBrk="0" hangingPunct="0">
              <a:defRPr sz="2400">
                <a:solidFill>
                  <a:srgbClr val="000000"/>
                </a:solidFill>
                <a:latin typeface="Helvetica LT Std" pitchFamily="34" charset="0"/>
                <a:ea typeface="ヒラギノ角ゴ ProN W3" pitchFamily="-107" charset="-128"/>
                <a:sym typeface="Helvetica LT Std" pitchFamily="34" charset="0"/>
              </a:defRPr>
            </a:lvl1pPr>
            <a:lvl2pPr marL="742950" indent="-285750" eaLnBrk="0" hangingPunct="0">
              <a:defRPr sz="2400">
                <a:solidFill>
                  <a:srgbClr val="000000"/>
                </a:solidFill>
                <a:latin typeface="Helvetica LT Std" pitchFamily="34" charset="0"/>
                <a:ea typeface="ヒラギノ角ゴ ProN W3" pitchFamily="-107" charset="-128"/>
                <a:sym typeface="Helvetica LT Std" pitchFamily="34" charset="0"/>
              </a:defRPr>
            </a:lvl2pPr>
            <a:lvl3pPr marL="1143000" indent="-228600" eaLnBrk="0" hangingPunct="0">
              <a:defRPr sz="2400">
                <a:solidFill>
                  <a:srgbClr val="000000"/>
                </a:solidFill>
                <a:latin typeface="Helvetica LT Std" pitchFamily="34" charset="0"/>
                <a:ea typeface="ヒラギノ角ゴ ProN W3" pitchFamily="-107" charset="-128"/>
                <a:sym typeface="Helvetica LT Std" pitchFamily="34" charset="0"/>
              </a:defRPr>
            </a:lvl3pPr>
            <a:lvl4pPr marL="1600200" indent="-228600" eaLnBrk="0" hangingPunct="0">
              <a:defRPr sz="2400">
                <a:solidFill>
                  <a:srgbClr val="000000"/>
                </a:solidFill>
                <a:latin typeface="Helvetica LT Std" pitchFamily="34" charset="0"/>
                <a:ea typeface="ヒラギノ角ゴ ProN W3" pitchFamily="-107" charset="-128"/>
                <a:sym typeface="Helvetica LT Std" pitchFamily="34" charset="0"/>
              </a:defRPr>
            </a:lvl4pPr>
            <a:lvl5pPr marL="2057400" indent="-228600" eaLnBrk="0" hangingPunct="0">
              <a:defRPr sz="2400">
                <a:solidFill>
                  <a:srgbClr val="000000"/>
                </a:solidFill>
                <a:latin typeface="Helvetica LT Std" pitchFamily="34" charset="0"/>
                <a:ea typeface="ヒラギノ角ゴ ProN W3" pitchFamily="-107" charset="-128"/>
                <a:sym typeface="Helvetica LT Std" pitchFamily="34" charset="0"/>
              </a:defRPr>
            </a:lvl5pPr>
            <a:lvl6pPr marL="2514600" indent="-228600" eaLnBrk="0" fontAlgn="base" hangingPunct="0">
              <a:spcBef>
                <a:spcPct val="0"/>
              </a:spcBef>
              <a:spcAft>
                <a:spcPct val="0"/>
              </a:spcAft>
              <a:defRPr sz="2400">
                <a:solidFill>
                  <a:srgbClr val="000000"/>
                </a:solidFill>
                <a:latin typeface="Helvetica LT Std" pitchFamily="34" charset="0"/>
                <a:ea typeface="ヒラギノ角ゴ ProN W3" pitchFamily="-107" charset="-128"/>
                <a:sym typeface="Helvetica LT Std" pitchFamily="34" charset="0"/>
              </a:defRPr>
            </a:lvl6pPr>
            <a:lvl7pPr marL="2971800" indent="-228600" eaLnBrk="0" fontAlgn="base" hangingPunct="0">
              <a:spcBef>
                <a:spcPct val="0"/>
              </a:spcBef>
              <a:spcAft>
                <a:spcPct val="0"/>
              </a:spcAft>
              <a:defRPr sz="2400">
                <a:solidFill>
                  <a:srgbClr val="000000"/>
                </a:solidFill>
                <a:latin typeface="Helvetica LT Std" pitchFamily="34" charset="0"/>
                <a:ea typeface="ヒラギノ角ゴ ProN W3" pitchFamily="-107" charset="-128"/>
                <a:sym typeface="Helvetica LT Std" pitchFamily="34" charset="0"/>
              </a:defRPr>
            </a:lvl7pPr>
            <a:lvl8pPr marL="3429000" indent="-228600" eaLnBrk="0" fontAlgn="base" hangingPunct="0">
              <a:spcBef>
                <a:spcPct val="0"/>
              </a:spcBef>
              <a:spcAft>
                <a:spcPct val="0"/>
              </a:spcAft>
              <a:defRPr sz="2400">
                <a:solidFill>
                  <a:srgbClr val="000000"/>
                </a:solidFill>
                <a:latin typeface="Helvetica LT Std" pitchFamily="34" charset="0"/>
                <a:ea typeface="ヒラギノ角ゴ ProN W3" pitchFamily="-107" charset="-128"/>
                <a:sym typeface="Helvetica LT Std" pitchFamily="34" charset="0"/>
              </a:defRPr>
            </a:lvl8pPr>
            <a:lvl9pPr marL="3886200" indent="-228600" eaLnBrk="0" fontAlgn="base" hangingPunct="0">
              <a:spcBef>
                <a:spcPct val="0"/>
              </a:spcBef>
              <a:spcAft>
                <a:spcPct val="0"/>
              </a:spcAft>
              <a:defRPr sz="2400">
                <a:solidFill>
                  <a:srgbClr val="000000"/>
                </a:solidFill>
                <a:latin typeface="Helvetica LT Std" pitchFamily="34" charset="0"/>
                <a:ea typeface="ヒラギノ角ゴ ProN W3" pitchFamily="-107" charset="-128"/>
                <a:sym typeface="Helvetica LT Std" pitchFamily="34" charset="0"/>
              </a:defRPr>
            </a:lvl9pPr>
          </a:lstStyle>
          <a:p>
            <a:pPr algn="ctr" eaLnBrk="1" hangingPunct="1">
              <a:spcBef>
                <a:spcPts val="1400"/>
              </a:spcBef>
              <a:defRPr/>
            </a:pPr>
            <a:r>
              <a:rPr lang="en-US" altLang="en-US" sz="3200" b="1" cap="small" dirty="0">
                <a:ln w="3175">
                  <a:noFill/>
                  <a:prstDash val="solid"/>
                  <a:miter lim="800000"/>
                </a:ln>
                <a:solidFill>
                  <a:srgbClr val="920000"/>
                </a:solidFill>
                <a:latin typeface="Arial Black" pitchFamily="34" charset="0"/>
              </a:rPr>
              <a:t>F</a:t>
            </a:r>
            <a:r>
              <a:rPr lang="en-US" altLang="en-US" sz="3200" b="1" cap="small" dirty="0" smtClean="0">
                <a:ln w="3175">
                  <a:noFill/>
                  <a:prstDash val="solid"/>
                  <a:miter lim="800000"/>
                </a:ln>
                <a:solidFill>
                  <a:srgbClr val="920000"/>
                </a:solidFill>
                <a:latin typeface="Arial Black" pitchFamily="34" charset="0"/>
                <a:cs typeface="+mn-cs"/>
              </a:rPr>
              <a:t>inding a </a:t>
            </a:r>
            <a:r>
              <a:rPr lang="en-US" altLang="en-US" sz="3200" b="1" cap="small" dirty="0" smtClean="0">
                <a:ln w="3175">
                  <a:noFill/>
                  <a:prstDash val="solid"/>
                  <a:miter lim="800000"/>
                </a:ln>
                <a:solidFill>
                  <a:srgbClr val="920000"/>
                </a:solidFill>
                <a:latin typeface="Arial Black" pitchFamily="34" charset="0"/>
              </a:rPr>
              <a:t>p</a:t>
            </a:r>
            <a:r>
              <a:rPr lang="en-US" altLang="en-US" sz="3200" b="1" cap="small" dirty="0" smtClean="0">
                <a:ln w="3175">
                  <a:noFill/>
                  <a:prstDash val="solid"/>
                  <a:miter lim="800000"/>
                </a:ln>
                <a:solidFill>
                  <a:srgbClr val="920000"/>
                </a:solidFill>
                <a:latin typeface="Arial Black" pitchFamily="34" charset="0"/>
                <a:cs typeface="+mn-cs"/>
              </a:rPr>
              <a:t>ath forward for LACRALO</a:t>
            </a:r>
          </a:p>
          <a:p>
            <a:pPr algn="ctr" eaLnBrk="1" hangingPunct="1">
              <a:spcBef>
                <a:spcPts val="1400"/>
              </a:spcBef>
              <a:defRPr/>
            </a:pPr>
            <a:r>
              <a:rPr lang="en-US" altLang="en-US" sz="1600" b="1" cap="all" dirty="0" smtClean="0">
                <a:ln w="3175">
                  <a:noFill/>
                  <a:prstDash val="solid"/>
                  <a:miter lim="800000"/>
                </a:ln>
                <a:solidFill>
                  <a:srgbClr val="FFFFFF"/>
                </a:solidFill>
                <a:latin typeface="Arial Black" pitchFamily="34" charset="0"/>
              </a:rPr>
              <a:t>A Path </a:t>
            </a:r>
            <a:r>
              <a:rPr lang="en-US" altLang="en-US" sz="1600" b="1" cap="all" smtClean="0">
                <a:ln w="3175">
                  <a:noFill/>
                  <a:prstDash val="solid"/>
                  <a:miter lim="800000"/>
                </a:ln>
                <a:solidFill>
                  <a:srgbClr val="FFFFFF"/>
                </a:solidFill>
                <a:latin typeface="Arial Black" pitchFamily="34" charset="0"/>
              </a:rPr>
              <a:t>to be developed </a:t>
            </a:r>
            <a:r>
              <a:rPr lang="en-US" altLang="en-US" sz="1600" b="1" cap="all" dirty="0" smtClean="0">
                <a:ln w="3175">
                  <a:noFill/>
                  <a:prstDash val="solid"/>
                  <a:miter lim="800000"/>
                </a:ln>
                <a:solidFill>
                  <a:srgbClr val="FFFFFF"/>
                </a:solidFill>
                <a:latin typeface="Arial Black" pitchFamily="34" charset="0"/>
              </a:rPr>
              <a:t>with the entire LACRALO community</a:t>
            </a:r>
            <a:endParaRPr lang="en-US" altLang="en-US" sz="3200" b="1" cap="small" dirty="0" smtClean="0">
              <a:ln w="3175">
                <a:noFill/>
                <a:prstDash val="solid"/>
                <a:miter lim="800000"/>
              </a:ln>
              <a:solidFill>
                <a:srgbClr val="920000"/>
              </a:solidFill>
              <a:latin typeface="Arial Black" pitchFamily="34" charset="0"/>
              <a:cs typeface="+mn-cs"/>
            </a:endParaRPr>
          </a:p>
        </p:txBody>
      </p:sp>
    </p:spTree>
    <p:extLst>
      <p:ext uri="{BB962C8B-B14F-4D97-AF65-F5344CB8AC3E}">
        <p14:creationId xmlns:p14="http://schemas.microsoft.com/office/powerpoint/2010/main" val="571380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KMA10DA479:R001:C001"/>
          <p:cNvSpPr>
            <a:spLocks noChangeArrowheads="1"/>
          </p:cNvSpPr>
          <p:nvPr>
            <p:custDataLst>
              <p:tags r:id="rId1"/>
            </p:custDataLst>
          </p:nvPr>
        </p:nvSpPr>
        <p:spPr bwMode="auto">
          <a:xfrm>
            <a:off x="1808163" y="1371600"/>
            <a:ext cx="7115175"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2616" tIns="43622" rIns="42616" bIns="43622"/>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ts val="600"/>
              </a:spcBef>
              <a:buSzTx/>
              <a:buFontTx/>
              <a:buNone/>
            </a:pPr>
            <a:r>
              <a:rPr lang="en-US" altLang="en-US" sz="1700" b="1" dirty="0" smtClean="0">
                <a:solidFill>
                  <a:srgbClr val="66410D"/>
                </a:solidFill>
              </a:rPr>
              <a:t>Merrick </a:t>
            </a:r>
            <a:r>
              <a:rPr lang="en-US" altLang="en-US" sz="1700" b="1" dirty="0" err="1" smtClean="0">
                <a:solidFill>
                  <a:srgbClr val="66410D"/>
                </a:solidFill>
              </a:rPr>
              <a:t>Hoben</a:t>
            </a:r>
            <a:r>
              <a:rPr lang="en-US" altLang="en-US" sz="1700" b="1" dirty="0" smtClean="0">
                <a:solidFill>
                  <a:srgbClr val="66410D"/>
                </a:solidFill>
              </a:rPr>
              <a:t> </a:t>
            </a:r>
            <a:r>
              <a:rPr lang="en-US" altLang="en-US" sz="1700" dirty="0" smtClean="0">
                <a:solidFill>
                  <a:srgbClr val="66410D"/>
                </a:solidFill>
              </a:rPr>
              <a:t>is Director of the Consensus Building Institute’s Washington, D.C., Regional Office, Practitioner Associate at the MIT-Harvard Public Disputes Program, and Faculty Associate at the Lincoln Institute of Land Policy. Merrick helps stakeholders across diverse organizations and sectors — globally and domestically — to </a:t>
            </a:r>
            <a:r>
              <a:rPr lang="en-US" altLang="en-US" sz="1700" b="1" dirty="0" smtClean="0">
                <a:solidFill>
                  <a:srgbClr val="66410D"/>
                </a:solidFill>
              </a:rPr>
              <a:t>develop and implement more effective agreements</a:t>
            </a:r>
            <a:r>
              <a:rPr lang="en-US" altLang="en-US" sz="1700" dirty="0" smtClean="0">
                <a:solidFill>
                  <a:srgbClr val="66410D"/>
                </a:solidFill>
              </a:rPr>
              <a:t>. </a:t>
            </a:r>
            <a:endParaRPr lang="en-US" altLang="en-US" sz="1700" dirty="0">
              <a:solidFill>
                <a:srgbClr val="66410D"/>
              </a:solidFill>
            </a:endParaRPr>
          </a:p>
        </p:txBody>
      </p:sp>
      <p:sp>
        <p:nvSpPr>
          <p:cNvPr id="27651" name="KMA10DA479:R001:C001"/>
          <p:cNvSpPr>
            <a:spLocks noChangeArrowheads="1"/>
          </p:cNvSpPr>
          <p:nvPr>
            <p:custDataLst>
              <p:tags r:id="rId2"/>
            </p:custDataLst>
          </p:nvPr>
        </p:nvSpPr>
        <p:spPr bwMode="auto">
          <a:xfrm>
            <a:off x="247650" y="3201987"/>
            <a:ext cx="86756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2616" tIns="43622" rIns="42616" bIns="43622"/>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ts val="600"/>
              </a:spcBef>
              <a:buSzTx/>
              <a:buFontTx/>
              <a:buNone/>
            </a:pPr>
            <a:r>
              <a:rPr lang="en-US" altLang="en-US" sz="1700" dirty="0" smtClean="0">
                <a:solidFill>
                  <a:srgbClr val="66410D"/>
                </a:solidFill>
              </a:rPr>
              <a:t>As leader of CBI's </a:t>
            </a:r>
            <a:r>
              <a:rPr lang="en-US" altLang="en-US" sz="1700" b="1" dirty="0" smtClean="0">
                <a:solidFill>
                  <a:srgbClr val="66410D"/>
                </a:solidFill>
              </a:rPr>
              <a:t>Corporate-Community Engagement practice</a:t>
            </a:r>
            <a:r>
              <a:rPr lang="en-US" altLang="en-US" sz="1700" dirty="0" smtClean="0">
                <a:solidFill>
                  <a:srgbClr val="66410D"/>
                </a:solidFill>
              </a:rPr>
              <a:t>, he specializes in helping business and its stakeholders/rights holders engage one another more effectively, designing and </a:t>
            </a:r>
            <a:r>
              <a:rPr lang="en-US" altLang="en-US" sz="1700" b="1" dirty="0" smtClean="0">
                <a:solidFill>
                  <a:srgbClr val="66410D"/>
                </a:solidFill>
              </a:rPr>
              <a:t>guiding voluntary standard setting processes</a:t>
            </a:r>
            <a:r>
              <a:rPr lang="en-US" altLang="en-US" sz="1700" dirty="0" smtClean="0">
                <a:solidFill>
                  <a:srgbClr val="66410D"/>
                </a:solidFill>
              </a:rPr>
              <a:t>, supporting collaborative resource management efforts, and leading complex strategic planning initiatives. </a:t>
            </a:r>
          </a:p>
          <a:p>
            <a:pPr eaLnBrk="1" hangingPunct="1">
              <a:spcBef>
                <a:spcPts val="600"/>
              </a:spcBef>
              <a:buSzTx/>
              <a:buFontTx/>
              <a:buNone/>
            </a:pPr>
            <a:r>
              <a:rPr lang="en-US" altLang="en-US" sz="1700" dirty="0" smtClean="0">
                <a:solidFill>
                  <a:srgbClr val="66410D"/>
                </a:solidFill>
              </a:rPr>
              <a:t>Merrick has extensive experience with mediation, negotiation, and training in </a:t>
            </a:r>
            <a:r>
              <a:rPr lang="en-US" altLang="en-US" sz="1700" b="1" dirty="0" smtClean="0">
                <a:solidFill>
                  <a:srgbClr val="66410D"/>
                </a:solidFill>
              </a:rPr>
              <a:t>Latin America </a:t>
            </a:r>
            <a:r>
              <a:rPr lang="en-US" altLang="en-US" sz="1700" dirty="0" smtClean="0">
                <a:solidFill>
                  <a:srgbClr val="66410D"/>
                </a:solidFill>
              </a:rPr>
              <a:t>and the Middle East. His bicultural and </a:t>
            </a:r>
            <a:r>
              <a:rPr lang="en-US" altLang="en-US" sz="1700" b="1" dirty="0" smtClean="0">
                <a:solidFill>
                  <a:srgbClr val="66410D"/>
                </a:solidFill>
              </a:rPr>
              <a:t>bilingual Spanish </a:t>
            </a:r>
            <a:r>
              <a:rPr lang="en-US" altLang="en-US" sz="1700" dirty="0" smtClean="0">
                <a:solidFill>
                  <a:srgbClr val="66410D"/>
                </a:solidFill>
              </a:rPr>
              <a:t>training and mediation experience enable him to work successfully with diverse populations on sensitive resource, human rights and health issues in Latin America and elsewhere. </a:t>
            </a:r>
          </a:p>
          <a:p>
            <a:pPr eaLnBrk="1" hangingPunct="1">
              <a:spcBef>
                <a:spcPts val="600"/>
              </a:spcBef>
              <a:buSzTx/>
              <a:buFontTx/>
              <a:buNone/>
            </a:pPr>
            <a:r>
              <a:rPr lang="en-US" altLang="en-US" sz="1700" dirty="0" smtClean="0">
                <a:solidFill>
                  <a:srgbClr val="66410D"/>
                </a:solidFill>
              </a:rPr>
              <a:t>Merrick is listed on the roster of conflict resolution professionals of the U.S. Institute for Environmental Conflict Resolution. He holds an M.S. in </a:t>
            </a:r>
            <a:r>
              <a:rPr lang="en-US" altLang="en-US" sz="1700" b="1" dirty="0" smtClean="0">
                <a:solidFill>
                  <a:srgbClr val="66410D"/>
                </a:solidFill>
              </a:rPr>
              <a:t>Resource Policy and Public Dispute Resolution </a:t>
            </a:r>
            <a:r>
              <a:rPr lang="en-US" altLang="en-US" sz="1700" dirty="0" smtClean="0">
                <a:solidFill>
                  <a:srgbClr val="66410D"/>
                </a:solidFill>
              </a:rPr>
              <a:t>from the University of Michigan, and a B.S. in Environmental Science from the University of Vermont. He completed his negotiation and </a:t>
            </a:r>
            <a:r>
              <a:rPr lang="en-US" altLang="en-US" sz="1700" b="1" dirty="0" smtClean="0">
                <a:solidFill>
                  <a:srgbClr val="66410D"/>
                </a:solidFill>
              </a:rPr>
              <a:t>mediation training at the Program on Negotiation at Harvard Law School</a:t>
            </a:r>
            <a:r>
              <a:rPr lang="en-US" altLang="en-US" sz="1700" dirty="0" smtClean="0">
                <a:solidFill>
                  <a:srgbClr val="66410D"/>
                </a:solidFill>
              </a:rPr>
              <a:t>.</a:t>
            </a:r>
          </a:p>
          <a:p>
            <a:pPr eaLnBrk="1" hangingPunct="1">
              <a:spcBef>
                <a:spcPts val="600"/>
              </a:spcBef>
              <a:buSzTx/>
              <a:buFontTx/>
              <a:buNone/>
            </a:pPr>
            <a:endParaRPr lang="en-US" altLang="en-US" sz="1700" dirty="0">
              <a:solidFill>
                <a:srgbClr val="66410D"/>
              </a:solidFill>
            </a:endParaRPr>
          </a:p>
        </p:txBody>
      </p:sp>
      <p:grpSp>
        <p:nvGrpSpPr>
          <p:cNvPr id="27653" name="Group 4"/>
          <p:cNvGrpSpPr>
            <a:grpSpLocks/>
          </p:cNvGrpSpPr>
          <p:nvPr/>
        </p:nvGrpSpPr>
        <p:grpSpPr bwMode="auto">
          <a:xfrm>
            <a:off x="-71438" y="0"/>
            <a:ext cx="9247188" cy="1055688"/>
            <a:chOff x="-70950" y="0"/>
            <a:chExt cx="9246326" cy="1055064"/>
          </a:xfrm>
        </p:grpSpPr>
        <p:pic>
          <p:nvPicPr>
            <p:cNvPr id="27656" name="Picture 3" descr="D:\Pictures\Wallpaper\Header Imag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950" y="870905"/>
              <a:ext cx="9246326" cy="1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3" descr="D:\Pictures\Wallpaper\Header Image.png"/>
            <p:cNvPicPr>
              <a:picLocks noChangeAspect="1" noChangeArrowheads="1"/>
            </p:cNvPicPr>
            <p:nvPr/>
          </p:nvPicPr>
          <p:blipFill>
            <a:blip r:embed="rId6" cstate="email">
              <a:extLst>
                <a:ext uri="{28A0092B-C50C-407E-A947-70E740481C1C}">
                  <a14:useLocalDpi xmlns:a14="http://schemas.microsoft.com/office/drawing/2010/main"/>
                </a:ext>
              </a:extLst>
            </a:blip>
            <a:srcRect l="-48"/>
            <a:stretch>
              <a:fillRect/>
            </a:stretch>
          </p:blipFill>
          <p:spPr bwMode="auto">
            <a:xfrm>
              <a:off x="-70950" y="0"/>
              <a:ext cx="9246326" cy="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4" name="Rectangle 7"/>
          <p:cNvSpPr>
            <a:spLocks noChangeArrowheads="1"/>
          </p:cNvSpPr>
          <p:nvPr/>
        </p:nvSpPr>
        <p:spPr bwMode="auto">
          <a:xfrm>
            <a:off x="228600" y="152400"/>
            <a:ext cx="891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buSzTx/>
              <a:buFontTx/>
              <a:buNone/>
            </a:pPr>
            <a:r>
              <a:rPr lang="en-US" altLang="en-US" sz="3600" b="1" dirty="0" smtClean="0">
                <a:solidFill>
                  <a:schemeClr val="bg1"/>
                </a:solidFill>
                <a:latin typeface="Arial Black" pitchFamily="34" charset="0"/>
              </a:rPr>
              <a:t>Merrick </a:t>
            </a:r>
            <a:r>
              <a:rPr lang="en-US" altLang="en-US" sz="3600" b="1" dirty="0" err="1" smtClean="0">
                <a:solidFill>
                  <a:schemeClr val="bg1"/>
                </a:solidFill>
                <a:latin typeface="Arial Black" pitchFamily="34" charset="0"/>
              </a:rPr>
              <a:t>Hoben</a:t>
            </a:r>
            <a:r>
              <a:rPr lang="en-US" altLang="en-US" sz="3600" b="1" dirty="0" smtClean="0">
                <a:solidFill>
                  <a:schemeClr val="bg1"/>
                </a:solidFill>
                <a:latin typeface="Arial Black" pitchFamily="34" charset="0"/>
              </a:rPr>
              <a:t> </a:t>
            </a:r>
            <a:endParaRPr lang="en-US" altLang="en-US" sz="3600" b="1" dirty="0">
              <a:solidFill>
                <a:schemeClr val="bg1"/>
              </a:solidFill>
              <a:latin typeface="Arial Black" pitchFamily="34" charset="0"/>
            </a:endParaRPr>
          </a:p>
        </p:txBody>
      </p:sp>
      <p:pic>
        <p:nvPicPr>
          <p:cNvPr id="5" name="Picture 4"/>
          <p:cNvPicPr>
            <a:picLocks noChangeAspect="1"/>
          </p:cNvPicPr>
          <p:nvPr/>
        </p:nvPicPr>
        <p:blipFill>
          <a:blip r:embed="rId7"/>
          <a:stretch>
            <a:fillRect/>
          </a:stretch>
        </p:blipFill>
        <p:spPr>
          <a:xfrm>
            <a:off x="152400" y="1447800"/>
            <a:ext cx="1524000" cy="1600200"/>
          </a:xfrm>
          <a:prstGeom prst="rect">
            <a:avLst/>
          </a:prstGeom>
        </p:spPr>
      </p:pic>
    </p:spTree>
    <p:extLst>
      <p:ext uri="{BB962C8B-B14F-4D97-AF65-F5344CB8AC3E}">
        <p14:creationId xmlns:p14="http://schemas.microsoft.com/office/powerpoint/2010/main" val="3066624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KMA10DA479:R001:C001"/>
          <p:cNvSpPr>
            <a:spLocks noChangeArrowheads="1"/>
          </p:cNvSpPr>
          <p:nvPr>
            <p:custDataLst>
              <p:tags r:id="rId1"/>
            </p:custDataLst>
          </p:nvPr>
        </p:nvSpPr>
        <p:spPr bwMode="auto">
          <a:xfrm>
            <a:off x="1808163" y="1446213"/>
            <a:ext cx="7115175"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2616" tIns="43622" rIns="42616" bIns="43622"/>
          <a:lstStyle/>
          <a:p>
            <a:pPr>
              <a:spcBef>
                <a:spcPts val="600"/>
              </a:spcBef>
            </a:pPr>
            <a:r>
              <a:rPr lang="en-US" sz="1800" dirty="0">
                <a:solidFill>
                  <a:srgbClr val="66410D"/>
                </a:solidFill>
                <a:latin typeface="Arial"/>
                <a:cs typeface="Arial"/>
              </a:rPr>
              <a:t>Rodrigo Gouveia is a </a:t>
            </a:r>
            <a:r>
              <a:rPr lang="en-US" sz="1800" b="1" dirty="0">
                <a:solidFill>
                  <a:srgbClr val="66410D"/>
                </a:solidFill>
                <a:latin typeface="Arial"/>
                <a:cs typeface="Arial"/>
              </a:rPr>
              <a:t>Senior negotiation consultant at Value Negotiation</a:t>
            </a:r>
            <a:r>
              <a:rPr lang="en-US" sz="1800" dirty="0">
                <a:solidFill>
                  <a:srgbClr val="66410D"/>
                </a:solidFill>
                <a:latin typeface="Arial"/>
                <a:cs typeface="Arial"/>
              </a:rPr>
              <a:t> </a:t>
            </a:r>
            <a:r>
              <a:rPr lang="en-US" sz="1800" b="1" dirty="0">
                <a:solidFill>
                  <a:srgbClr val="66410D"/>
                </a:solidFill>
                <a:latin typeface="Arial"/>
                <a:cs typeface="Arial"/>
              </a:rPr>
              <a:t>Co. </a:t>
            </a:r>
            <a:r>
              <a:rPr lang="en-US" sz="1800" dirty="0">
                <a:solidFill>
                  <a:srgbClr val="66410D"/>
                </a:solidFill>
                <a:latin typeface="Arial"/>
                <a:cs typeface="Arial"/>
              </a:rPr>
              <a:t>and, for 2014-2016, </a:t>
            </a:r>
            <a:r>
              <a:rPr lang="en-US" sz="1800" b="1" dirty="0">
                <a:solidFill>
                  <a:srgbClr val="66410D"/>
                </a:solidFill>
                <a:latin typeface="Arial"/>
                <a:cs typeface="Arial"/>
              </a:rPr>
              <a:t>an Adjunct Professor </a:t>
            </a:r>
            <a:r>
              <a:rPr lang="en-US" sz="1800" dirty="0">
                <a:solidFill>
                  <a:srgbClr val="66410D"/>
                </a:solidFill>
                <a:latin typeface="Arial"/>
                <a:cs typeface="Arial"/>
              </a:rPr>
              <a:t>at </a:t>
            </a:r>
            <a:r>
              <a:rPr lang="en-US" sz="1800" b="1" dirty="0">
                <a:solidFill>
                  <a:srgbClr val="66410D"/>
                </a:solidFill>
                <a:latin typeface="Arial"/>
                <a:cs typeface="Arial"/>
              </a:rPr>
              <a:t>INSEAD</a:t>
            </a:r>
            <a:r>
              <a:rPr lang="en-US" sz="1800" dirty="0">
                <a:solidFill>
                  <a:srgbClr val="66410D"/>
                </a:solidFill>
                <a:latin typeface="Arial"/>
                <a:cs typeface="Arial"/>
              </a:rPr>
              <a:t> (teaching MBAs and Executive Education) and a Visiting lecturer at KFUPM and EDHEC (EMBAs). Rodrigo has taught and consulted in negotiation with clients in Asia, Africa, Europe, Middle East and the Americas. He is the author of several negotiation role-plays and has supported clients in hundreds of negotiations.</a:t>
            </a:r>
          </a:p>
        </p:txBody>
      </p:sp>
      <p:sp>
        <p:nvSpPr>
          <p:cNvPr id="30722" name="KMA10DA479:R001:C001"/>
          <p:cNvSpPr>
            <a:spLocks noChangeArrowheads="1"/>
          </p:cNvSpPr>
          <p:nvPr>
            <p:custDataLst>
              <p:tags r:id="rId2"/>
            </p:custDataLst>
          </p:nvPr>
        </p:nvSpPr>
        <p:spPr bwMode="auto">
          <a:xfrm>
            <a:off x="247650" y="3429000"/>
            <a:ext cx="86756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2616" tIns="43622" rIns="42616" bIns="43622"/>
          <a:lstStyle/>
          <a:p>
            <a:pPr>
              <a:spcBef>
                <a:spcPts val="600"/>
              </a:spcBef>
            </a:pPr>
            <a:r>
              <a:rPr lang="en-US" sz="1800" dirty="0">
                <a:solidFill>
                  <a:srgbClr val="66410D"/>
                </a:solidFill>
                <a:latin typeface="Arial"/>
                <a:cs typeface="Arial"/>
              </a:rPr>
              <a:t>Examples of his consulting work are developing negotiation strategies for </a:t>
            </a:r>
            <a:r>
              <a:rPr lang="en-US" sz="1800" b="1" dirty="0" err="1">
                <a:solidFill>
                  <a:srgbClr val="66410D"/>
                </a:solidFill>
                <a:latin typeface="Arial"/>
                <a:cs typeface="Arial"/>
              </a:rPr>
              <a:t>reimbur-sement</a:t>
            </a:r>
            <a:r>
              <a:rPr lang="en-US" sz="1800" dirty="0">
                <a:solidFill>
                  <a:srgbClr val="66410D"/>
                </a:solidFill>
                <a:latin typeface="Arial"/>
                <a:cs typeface="Arial"/>
              </a:rPr>
              <a:t> of </a:t>
            </a:r>
            <a:r>
              <a:rPr lang="en-US" sz="1800" b="1" dirty="0">
                <a:solidFill>
                  <a:srgbClr val="66410D"/>
                </a:solidFill>
                <a:latin typeface="Arial"/>
                <a:cs typeface="Arial"/>
              </a:rPr>
              <a:t>pharmaceutical </a:t>
            </a:r>
            <a:r>
              <a:rPr lang="en-US" sz="1800" dirty="0">
                <a:solidFill>
                  <a:srgbClr val="66410D"/>
                </a:solidFill>
                <a:latin typeface="Arial"/>
                <a:cs typeface="Arial"/>
              </a:rPr>
              <a:t>products, </a:t>
            </a:r>
            <a:r>
              <a:rPr lang="en-US" sz="1800" b="1" dirty="0">
                <a:solidFill>
                  <a:srgbClr val="66410D"/>
                </a:solidFill>
                <a:latin typeface="Arial"/>
                <a:cs typeface="Arial"/>
              </a:rPr>
              <a:t>solving judicial conflicts </a:t>
            </a:r>
            <a:r>
              <a:rPr lang="en-US" sz="1800" dirty="0">
                <a:solidFill>
                  <a:srgbClr val="66410D"/>
                </a:solidFill>
                <a:latin typeface="Arial"/>
                <a:cs typeface="Arial"/>
              </a:rPr>
              <a:t>between business owners, improving the negotiation capabilities of </a:t>
            </a:r>
            <a:r>
              <a:rPr lang="en-US" sz="1800" b="1" dirty="0">
                <a:solidFill>
                  <a:srgbClr val="66410D"/>
                </a:solidFill>
                <a:latin typeface="Arial"/>
                <a:cs typeface="Arial"/>
              </a:rPr>
              <a:t>procurement divisions</a:t>
            </a:r>
            <a:r>
              <a:rPr lang="en-US" sz="1800" dirty="0">
                <a:solidFill>
                  <a:srgbClr val="66410D"/>
                </a:solidFill>
                <a:latin typeface="Arial"/>
                <a:cs typeface="Arial"/>
              </a:rPr>
              <a:t>, </a:t>
            </a:r>
            <a:r>
              <a:rPr lang="en-US" sz="1800" dirty="0" err="1">
                <a:solidFill>
                  <a:srgbClr val="66410D"/>
                </a:solidFill>
                <a:latin typeface="Arial"/>
                <a:cs typeface="Arial"/>
              </a:rPr>
              <a:t>negotia</a:t>
            </a:r>
            <a:r>
              <a:rPr lang="en-US" sz="1800" dirty="0">
                <a:solidFill>
                  <a:srgbClr val="66410D"/>
                </a:solidFill>
                <a:latin typeface="Arial"/>
                <a:cs typeface="Arial"/>
              </a:rPr>
              <a:t>-ting settlements and working with C-level executives in improving their relationships. </a:t>
            </a:r>
          </a:p>
          <a:p>
            <a:pPr>
              <a:spcBef>
                <a:spcPts val="600"/>
              </a:spcBef>
            </a:pPr>
            <a:r>
              <a:rPr lang="en-US" sz="1800" dirty="0">
                <a:solidFill>
                  <a:srgbClr val="66410D"/>
                </a:solidFill>
                <a:latin typeface="Arial"/>
                <a:cs typeface="Arial"/>
              </a:rPr>
              <a:t>Rodrigo was previously a </a:t>
            </a:r>
            <a:r>
              <a:rPr lang="en-US" sz="1800" b="1" dirty="0">
                <a:solidFill>
                  <a:srgbClr val="66410D"/>
                </a:solidFill>
                <a:latin typeface="Arial"/>
                <a:cs typeface="Arial"/>
              </a:rPr>
              <a:t>management consultant </a:t>
            </a:r>
            <a:r>
              <a:rPr lang="en-US" sz="1800" dirty="0">
                <a:solidFill>
                  <a:srgbClr val="66410D"/>
                </a:solidFill>
                <a:latin typeface="Arial"/>
                <a:cs typeface="Arial"/>
              </a:rPr>
              <a:t>with Bain &amp; Company. As a consultant, he assisted the top management of a Brazilian financial group in tens of projects, </a:t>
            </a:r>
            <a:r>
              <a:rPr lang="pt-BR" sz="1800" dirty="0" err="1">
                <a:solidFill>
                  <a:srgbClr val="66410D"/>
                </a:solidFill>
                <a:latin typeface="Arial"/>
                <a:cs typeface="Arial"/>
              </a:rPr>
              <a:t>diagnosing</a:t>
            </a:r>
            <a:r>
              <a:rPr lang="pt-BR" sz="1800" b="1" dirty="0">
                <a:solidFill>
                  <a:srgbClr val="66410D"/>
                </a:solidFill>
                <a:latin typeface="Arial"/>
                <a:cs typeface="Arial"/>
              </a:rPr>
              <a:t> </a:t>
            </a:r>
            <a:r>
              <a:rPr lang="en-US" sz="1800" dirty="0">
                <a:solidFill>
                  <a:srgbClr val="66410D"/>
                </a:solidFill>
                <a:latin typeface="Arial"/>
                <a:cs typeface="Arial"/>
              </a:rPr>
              <a:t>and</a:t>
            </a:r>
            <a:r>
              <a:rPr lang="pt-BR" sz="1800" b="1" dirty="0">
                <a:solidFill>
                  <a:srgbClr val="66410D"/>
                </a:solidFill>
                <a:latin typeface="Arial"/>
                <a:cs typeface="Arial"/>
              </a:rPr>
              <a:t> </a:t>
            </a:r>
            <a:r>
              <a:rPr lang="pt-BR" sz="1800" dirty="0" err="1">
                <a:solidFill>
                  <a:srgbClr val="66410D"/>
                </a:solidFill>
                <a:latin typeface="Arial"/>
                <a:cs typeface="Arial"/>
              </a:rPr>
              <a:t>mediating</a:t>
            </a:r>
            <a:r>
              <a:rPr lang="en-US" sz="1800" dirty="0">
                <a:solidFill>
                  <a:srgbClr val="66410D"/>
                </a:solidFill>
                <a:latin typeface="Arial"/>
                <a:cs typeface="Arial"/>
              </a:rPr>
              <a:t> between different companies and business units. </a:t>
            </a:r>
          </a:p>
          <a:p>
            <a:pPr>
              <a:spcBef>
                <a:spcPts val="600"/>
              </a:spcBef>
            </a:pPr>
            <a:r>
              <a:rPr lang="en-US" sz="1800" dirty="0">
                <a:solidFill>
                  <a:srgbClr val="66410D"/>
                </a:solidFill>
                <a:latin typeface="Arial"/>
                <a:cs typeface="Arial"/>
              </a:rPr>
              <a:t>Rodrigo graduated in Genetics and Microbiology and post-graduated in </a:t>
            </a:r>
            <a:r>
              <a:rPr lang="en-US" sz="1800" b="1" dirty="0">
                <a:solidFill>
                  <a:srgbClr val="66410D"/>
                </a:solidFill>
                <a:latin typeface="Arial"/>
                <a:cs typeface="Arial"/>
              </a:rPr>
              <a:t>Probability and Statistics </a:t>
            </a:r>
            <a:r>
              <a:rPr lang="en-US" sz="1800" dirty="0">
                <a:solidFill>
                  <a:srgbClr val="66410D"/>
                </a:solidFill>
                <a:latin typeface="Arial"/>
                <a:cs typeface="Arial"/>
              </a:rPr>
              <a:t>at the University of </a:t>
            </a:r>
            <a:r>
              <a:rPr lang="en-US" sz="1800" b="1" dirty="0">
                <a:solidFill>
                  <a:srgbClr val="66410D"/>
                </a:solidFill>
                <a:latin typeface="Arial"/>
                <a:cs typeface="Arial"/>
              </a:rPr>
              <a:t>Lisbon</a:t>
            </a:r>
            <a:r>
              <a:rPr lang="en-US" sz="1800" dirty="0">
                <a:solidFill>
                  <a:srgbClr val="66410D"/>
                </a:solidFill>
                <a:latin typeface="Arial"/>
                <a:cs typeface="Arial"/>
              </a:rPr>
              <a:t>. He earned a </a:t>
            </a:r>
            <a:r>
              <a:rPr lang="en-US" sz="1800" b="1" dirty="0">
                <a:solidFill>
                  <a:srgbClr val="66410D"/>
                </a:solidFill>
                <a:latin typeface="Arial"/>
                <a:cs typeface="Arial"/>
              </a:rPr>
              <a:t>PhD </a:t>
            </a:r>
            <a:r>
              <a:rPr lang="en-US" sz="1800" dirty="0">
                <a:solidFill>
                  <a:srgbClr val="66410D"/>
                </a:solidFill>
                <a:latin typeface="Arial"/>
                <a:cs typeface="Arial"/>
              </a:rPr>
              <a:t>in </a:t>
            </a:r>
            <a:r>
              <a:rPr lang="en-US" sz="1800" b="1" dirty="0">
                <a:solidFill>
                  <a:srgbClr val="66410D"/>
                </a:solidFill>
                <a:latin typeface="Arial"/>
                <a:cs typeface="Arial"/>
              </a:rPr>
              <a:t>Biotechnology </a:t>
            </a:r>
            <a:r>
              <a:rPr lang="en-US" sz="1800" dirty="0">
                <a:solidFill>
                  <a:srgbClr val="66410D"/>
                </a:solidFill>
                <a:latin typeface="Arial"/>
                <a:cs typeface="Arial"/>
              </a:rPr>
              <a:t>from the Technical University of </a:t>
            </a:r>
            <a:r>
              <a:rPr lang="en-US" sz="1800" b="1" dirty="0">
                <a:solidFill>
                  <a:srgbClr val="66410D"/>
                </a:solidFill>
                <a:latin typeface="Arial"/>
                <a:cs typeface="Arial"/>
              </a:rPr>
              <a:t>Denmark</a:t>
            </a:r>
            <a:r>
              <a:rPr lang="en-US" sz="1800" dirty="0">
                <a:solidFill>
                  <a:srgbClr val="66410D"/>
                </a:solidFill>
                <a:latin typeface="Arial"/>
                <a:cs typeface="Arial"/>
              </a:rPr>
              <a:t>, where he was a </a:t>
            </a:r>
            <a:r>
              <a:rPr lang="en-US" sz="1800" b="1" dirty="0">
                <a:solidFill>
                  <a:srgbClr val="66410D"/>
                </a:solidFill>
                <a:latin typeface="Arial"/>
                <a:cs typeface="Arial"/>
              </a:rPr>
              <a:t>Post-Doctoral </a:t>
            </a:r>
            <a:r>
              <a:rPr lang="en-US" sz="1800" dirty="0">
                <a:solidFill>
                  <a:srgbClr val="66410D"/>
                </a:solidFill>
                <a:latin typeface="Arial"/>
                <a:cs typeface="Arial"/>
              </a:rPr>
              <a:t>researcher. He published </a:t>
            </a:r>
            <a:r>
              <a:rPr lang="en-US" sz="1800" b="1" dirty="0">
                <a:solidFill>
                  <a:srgbClr val="66410D"/>
                </a:solidFill>
                <a:latin typeface="Arial"/>
                <a:cs typeface="Arial"/>
              </a:rPr>
              <a:t>10 scientific articles </a:t>
            </a:r>
            <a:r>
              <a:rPr lang="en-US" sz="1800" dirty="0">
                <a:solidFill>
                  <a:srgbClr val="66410D"/>
                </a:solidFill>
                <a:latin typeface="Arial"/>
                <a:cs typeface="Arial"/>
              </a:rPr>
              <a:t>in international journals.</a:t>
            </a:r>
          </a:p>
        </p:txBody>
      </p:sp>
      <p:pic>
        <p:nvPicPr>
          <p:cNvPr id="30723"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1531938"/>
            <a:ext cx="1374775"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9" descr="FotoPlurisSized.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4800" y="1517650"/>
            <a:ext cx="13747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5" name="Group 4"/>
          <p:cNvGrpSpPr>
            <a:grpSpLocks/>
          </p:cNvGrpSpPr>
          <p:nvPr/>
        </p:nvGrpSpPr>
        <p:grpSpPr bwMode="auto">
          <a:xfrm>
            <a:off x="-71438" y="0"/>
            <a:ext cx="9247188" cy="1055688"/>
            <a:chOff x="-70950" y="0"/>
            <a:chExt cx="9246326" cy="1055064"/>
          </a:xfrm>
        </p:grpSpPr>
        <p:pic>
          <p:nvPicPr>
            <p:cNvPr id="30727" name="Picture 3" descr="D:\Pictures\Wallpaper\Header Image.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50" y="870905"/>
              <a:ext cx="9246326" cy="1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3" descr="D:\Pictures\Wallpaper\Header Image.png"/>
            <p:cNvPicPr>
              <a:picLocks noChangeAspect="1" noChangeArrowheads="1"/>
            </p:cNvPicPr>
            <p:nvPr/>
          </p:nvPicPr>
          <p:blipFill>
            <a:blip r:embed="rId8" cstate="email">
              <a:extLst>
                <a:ext uri="{28A0092B-C50C-407E-A947-70E740481C1C}">
                  <a14:useLocalDpi xmlns:a14="http://schemas.microsoft.com/office/drawing/2010/main"/>
                </a:ext>
              </a:extLst>
            </a:blip>
            <a:srcRect l="-48"/>
            <a:stretch>
              <a:fillRect/>
            </a:stretch>
          </p:blipFill>
          <p:spPr bwMode="auto">
            <a:xfrm>
              <a:off x="-70950" y="0"/>
              <a:ext cx="9246326" cy="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6" name="Rectangle 7"/>
          <p:cNvSpPr>
            <a:spLocks noChangeArrowheads="1"/>
          </p:cNvSpPr>
          <p:nvPr/>
        </p:nvSpPr>
        <p:spPr bwMode="auto">
          <a:xfrm>
            <a:off x="228600" y="152400"/>
            <a:ext cx="891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dirty="0">
                <a:solidFill>
                  <a:schemeClr val="bg1"/>
                </a:solidFill>
                <a:latin typeface="Arial Black" charset="0"/>
              </a:rPr>
              <a:t>Rodrigo </a:t>
            </a:r>
            <a:r>
              <a:rPr lang="en-US" sz="3600" b="1" dirty="0" err="1" smtClean="0">
                <a:solidFill>
                  <a:schemeClr val="bg1"/>
                </a:solidFill>
                <a:latin typeface="Arial Black" charset="0"/>
              </a:rPr>
              <a:t>Gouveia</a:t>
            </a:r>
            <a:endParaRPr lang="en-US" sz="2800" dirty="0">
              <a:solidFill>
                <a:schemeClr val="bg1"/>
              </a:solidFill>
              <a:cs typeface="Arial" charset="0"/>
            </a:endParaRPr>
          </a:p>
        </p:txBody>
      </p:sp>
    </p:spTree>
    <p:extLst>
      <p:ext uri="{BB962C8B-B14F-4D97-AF65-F5344CB8AC3E}">
        <p14:creationId xmlns:p14="http://schemas.microsoft.com/office/powerpoint/2010/main" val="739495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KMA10DA479:R001:C001"/>
          <p:cNvSpPr>
            <a:spLocks noChangeArrowheads="1"/>
          </p:cNvSpPr>
          <p:nvPr>
            <p:custDataLst>
              <p:tags r:id="rId1"/>
            </p:custDataLst>
          </p:nvPr>
        </p:nvSpPr>
        <p:spPr bwMode="auto">
          <a:xfrm>
            <a:off x="1808163" y="1371600"/>
            <a:ext cx="7115175"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2616" tIns="43622" rIns="42616" bIns="43622"/>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ts val="600"/>
              </a:spcBef>
              <a:buSzTx/>
              <a:buFontTx/>
              <a:buNone/>
            </a:pPr>
            <a:r>
              <a:rPr lang="en-US" altLang="en-US" sz="1700" b="1" dirty="0" smtClean="0">
                <a:solidFill>
                  <a:srgbClr val="66410D"/>
                </a:solidFill>
              </a:rPr>
              <a:t>David Plumb </a:t>
            </a:r>
            <a:r>
              <a:rPr lang="en-US" altLang="en-US" sz="1700" dirty="0" smtClean="0">
                <a:solidFill>
                  <a:srgbClr val="66410D"/>
                </a:solidFill>
              </a:rPr>
              <a:t>is </a:t>
            </a:r>
            <a:r>
              <a:rPr lang="en-US" altLang="en-US" sz="1700" b="1" dirty="0" smtClean="0">
                <a:solidFill>
                  <a:srgbClr val="66410D"/>
                </a:solidFill>
              </a:rPr>
              <a:t>Director of Latin America Practice and Senior Mediator at CBI.</a:t>
            </a:r>
            <a:r>
              <a:rPr lang="en-US" altLang="en-US" sz="1700" dirty="0" smtClean="0">
                <a:solidFill>
                  <a:srgbClr val="66410D"/>
                </a:solidFill>
              </a:rPr>
              <a:t> As a mediator, facilitator, trainer and researcher, David </a:t>
            </a:r>
            <a:r>
              <a:rPr lang="en-US" altLang="en-US" sz="1700" b="1" dirty="0" smtClean="0">
                <a:solidFill>
                  <a:srgbClr val="66410D"/>
                </a:solidFill>
              </a:rPr>
              <a:t>specializes in consensus building</a:t>
            </a:r>
            <a:r>
              <a:rPr lang="en-US" altLang="en-US" sz="1700" dirty="0" smtClean="0">
                <a:solidFill>
                  <a:srgbClr val="66410D"/>
                </a:solidFill>
              </a:rPr>
              <a:t>, negotiation, conflict resolution, and designing stakeholder engagement strategies. He </a:t>
            </a:r>
            <a:r>
              <a:rPr lang="en-US" altLang="en-US" sz="1700" b="1" dirty="0" smtClean="0">
                <a:solidFill>
                  <a:srgbClr val="66410D"/>
                </a:solidFill>
              </a:rPr>
              <a:t>directs CBI’s work in Latin America </a:t>
            </a:r>
            <a:r>
              <a:rPr lang="en-US" altLang="en-US" sz="1700" dirty="0" smtClean="0">
                <a:solidFill>
                  <a:srgbClr val="66410D"/>
                </a:solidFill>
              </a:rPr>
              <a:t>and plays a leadership role in CBI’s Corporate Stakeholder Engagement practice. </a:t>
            </a:r>
            <a:endParaRPr lang="en-US" altLang="en-US" sz="1700" dirty="0">
              <a:solidFill>
                <a:srgbClr val="66410D"/>
              </a:solidFill>
            </a:endParaRPr>
          </a:p>
        </p:txBody>
      </p:sp>
      <p:sp>
        <p:nvSpPr>
          <p:cNvPr id="27651" name="KMA10DA479:R001:C001"/>
          <p:cNvSpPr>
            <a:spLocks noChangeArrowheads="1"/>
          </p:cNvSpPr>
          <p:nvPr>
            <p:custDataLst>
              <p:tags r:id="rId2"/>
            </p:custDataLst>
          </p:nvPr>
        </p:nvSpPr>
        <p:spPr bwMode="auto">
          <a:xfrm>
            <a:off x="247650" y="3201987"/>
            <a:ext cx="86756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2616" tIns="43622" rIns="42616" bIns="43622"/>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ts val="600"/>
              </a:spcBef>
              <a:buSzTx/>
              <a:buFontTx/>
              <a:buNone/>
            </a:pPr>
            <a:r>
              <a:rPr lang="en-US" altLang="en-US" sz="1700" dirty="0" smtClean="0">
                <a:solidFill>
                  <a:srgbClr val="66410D"/>
                </a:solidFill>
              </a:rPr>
              <a:t>David has experience managing complex disputes and public policy issues in the U.S., Africa, Latin America, and Europe.</a:t>
            </a:r>
          </a:p>
          <a:p>
            <a:pPr eaLnBrk="1" hangingPunct="1">
              <a:spcBef>
                <a:spcPts val="600"/>
              </a:spcBef>
              <a:buSzTx/>
              <a:buFontTx/>
              <a:buNone/>
            </a:pPr>
            <a:r>
              <a:rPr lang="en-US" altLang="en-US" sz="1700" dirty="0" smtClean="0">
                <a:solidFill>
                  <a:srgbClr val="66410D"/>
                </a:solidFill>
              </a:rPr>
              <a:t>Before, David was director of the Sustainable Business Practice at Search for Common Ground, a world leader in conflict resolution. The practice assisted corporations and their stakeholders to </a:t>
            </a:r>
            <a:r>
              <a:rPr lang="en-US" altLang="en-US" sz="1700" b="1" dirty="0" smtClean="0">
                <a:solidFill>
                  <a:srgbClr val="66410D"/>
                </a:solidFill>
              </a:rPr>
              <a:t>find common ground and create sustainable relationships</a:t>
            </a:r>
            <a:r>
              <a:rPr lang="en-US" altLang="en-US" sz="1700" dirty="0" smtClean="0">
                <a:solidFill>
                  <a:srgbClr val="66410D"/>
                </a:solidFill>
              </a:rPr>
              <a:t>. He was also a financial journalist and correspondent. A </a:t>
            </a:r>
            <a:r>
              <a:rPr lang="en-US" altLang="en-US" sz="1700" b="1" dirty="0" smtClean="0">
                <a:solidFill>
                  <a:srgbClr val="66410D"/>
                </a:solidFill>
              </a:rPr>
              <a:t>bilingual Spanish speaker</a:t>
            </a:r>
            <a:r>
              <a:rPr lang="en-US" altLang="en-US" sz="1700" dirty="0" smtClean="0">
                <a:solidFill>
                  <a:srgbClr val="66410D"/>
                </a:solidFill>
              </a:rPr>
              <a:t>, David has spent about half of the past 18 years living and working in developing countries.</a:t>
            </a:r>
          </a:p>
          <a:p>
            <a:pPr eaLnBrk="1" hangingPunct="1">
              <a:spcBef>
                <a:spcPts val="600"/>
              </a:spcBef>
              <a:buSzTx/>
              <a:buFontTx/>
              <a:buNone/>
            </a:pPr>
            <a:r>
              <a:rPr lang="en-US" altLang="en-US" sz="1700" dirty="0" smtClean="0">
                <a:solidFill>
                  <a:srgbClr val="66410D"/>
                </a:solidFill>
              </a:rPr>
              <a:t>A Fulbright Scholar, David holds a Masters in Public Administration from Harvard University’s Kennedy School of Government and a BA in Politics and Latin American Studies from Princeton University.</a:t>
            </a:r>
          </a:p>
          <a:p>
            <a:pPr eaLnBrk="1" hangingPunct="1">
              <a:spcBef>
                <a:spcPts val="600"/>
              </a:spcBef>
              <a:buSzTx/>
              <a:buFontTx/>
              <a:buNone/>
            </a:pPr>
            <a:endParaRPr lang="en-US" altLang="en-US" sz="1700" dirty="0" smtClean="0">
              <a:solidFill>
                <a:srgbClr val="66410D"/>
              </a:solidFill>
            </a:endParaRPr>
          </a:p>
        </p:txBody>
      </p:sp>
      <p:grpSp>
        <p:nvGrpSpPr>
          <p:cNvPr id="27653" name="Group 4"/>
          <p:cNvGrpSpPr>
            <a:grpSpLocks/>
          </p:cNvGrpSpPr>
          <p:nvPr/>
        </p:nvGrpSpPr>
        <p:grpSpPr bwMode="auto">
          <a:xfrm>
            <a:off x="-71438" y="0"/>
            <a:ext cx="9247188" cy="1055688"/>
            <a:chOff x="-70950" y="0"/>
            <a:chExt cx="9246326" cy="1055064"/>
          </a:xfrm>
        </p:grpSpPr>
        <p:pic>
          <p:nvPicPr>
            <p:cNvPr id="27656" name="Picture 3" descr="D:\Pictures\Wallpaper\Header Imag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950" y="870905"/>
              <a:ext cx="9246326" cy="1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3" descr="D:\Pictures\Wallpaper\Header Image.png"/>
            <p:cNvPicPr>
              <a:picLocks noChangeAspect="1" noChangeArrowheads="1"/>
            </p:cNvPicPr>
            <p:nvPr/>
          </p:nvPicPr>
          <p:blipFill>
            <a:blip r:embed="rId6" cstate="email">
              <a:extLst>
                <a:ext uri="{28A0092B-C50C-407E-A947-70E740481C1C}">
                  <a14:useLocalDpi xmlns:a14="http://schemas.microsoft.com/office/drawing/2010/main"/>
                </a:ext>
              </a:extLst>
            </a:blip>
            <a:srcRect l="-48"/>
            <a:stretch>
              <a:fillRect/>
            </a:stretch>
          </p:blipFill>
          <p:spPr bwMode="auto">
            <a:xfrm>
              <a:off x="-70950" y="0"/>
              <a:ext cx="9246326" cy="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4" name="Rectangle 7"/>
          <p:cNvSpPr>
            <a:spLocks noChangeArrowheads="1"/>
          </p:cNvSpPr>
          <p:nvPr/>
        </p:nvSpPr>
        <p:spPr bwMode="auto">
          <a:xfrm>
            <a:off x="228600" y="152400"/>
            <a:ext cx="891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buSzTx/>
              <a:buFontTx/>
              <a:buNone/>
            </a:pPr>
            <a:r>
              <a:rPr lang="en-US" altLang="en-US" sz="3600" b="1" dirty="0" smtClean="0">
                <a:solidFill>
                  <a:schemeClr val="bg1"/>
                </a:solidFill>
                <a:latin typeface="Arial Black" pitchFamily="34" charset="0"/>
              </a:rPr>
              <a:t>David Plumb</a:t>
            </a:r>
            <a:endParaRPr lang="en-US" altLang="en-US" sz="3600" b="1" dirty="0">
              <a:solidFill>
                <a:schemeClr val="bg1"/>
              </a:solidFill>
              <a:latin typeface="Arial Black" pitchFamily="34" charset="0"/>
            </a:endParaRPr>
          </a:p>
        </p:txBody>
      </p:sp>
      <p:pic>
        <p:nvPicPr>
          <p:cNvPr id="3" name="Picture 2" descr="david-5_close crop.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4800" y="1447800"/>
            <a:ext cx="1431131" cy="1696156"/>
          </a:xfrm>
          <a:prstGeom prst="rect">
            <a:avLst/>
          </a:prstGeom>
        </p:spPr>
      </p:pic>
    </p:spTree>
    <p:extLst>
      <p:ext uri="{BB962C8B-B14F-4D97-AF65-F5344CB8AC3E}">
        <p14:creationId xmlns:p14="http://schemas.microsoft.com/office/powerpoint/2010/main" val="2254478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7" descr="D:\Pictures\Wallpaper\wallpaper_ValueNego1024x768.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 Box 3"/>
          <p:cNvSpPr txBox="1">
            <a:spLocks noChangeArrowheads="1"/>
          </p:cNvSpPr>
          <p:nvPr/>
        </p:nvSpPr>
        <p:spPr bwMode="auto">
          <a:xfrm>
            <a:off x="457200" y="64770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spcAft>
                <a:spcPts val="1000"/>
              </a:spcAft>
            </a:pPr>
            <a:r>
              <a:rPr lang="pt-PT" sz="1000">
                <a:solidFill>
                  <a:srgbClr val="FCB853"/>
                </a:solidFill>
              </a:rPr>
              <a:t>e </a:t>
            </a:r>
            <a:r>
              <a:rPr lang="pt-PT" sz="1000">
                <a:solidFill>
                  <a:schemeClr val="bg1"/>
                </a:solidFill>
              </a:rPr>
              <a:t>value.negotiation@gmail.com</a:t>
            </a:r>
          </a:p>
        </p:txBody>
      </p:sp>
      <p:grpSp>
        <p:nvGrpSpPr>
          <p:cNvPr id="6" name="Group 5"/>
          <p:cNvGrpSpPr/>
          <p:nvPr/>
        </p:nvGrpSpPr>
        <p:grpSpPr>
          <a:xfrm>
            <a:off x="1600200" y="304800"/>
            <a:ext cx="4267200" cy="685800"/>
            <a:chOff x="6477000" y="228600"/>
            <a:chExt cx="2613891" cy="468746"/>
          </a:xfrm>
        </p:grpSpPr>
        <p:grpSp>
          <p:nvGrpSpPr>
            <p:cNvPr id="7" name="Group 6"/>
            <p:cNvGrpSpPr/>
            <p:nvPr/>
          </p:nvGrpSpPr>
          <p:grpSpPr>
            <a:xfrm>
              <a:off x="6477000" y="228600"/>
              <a:ext cx="1676400" cy="457200"/>
              <a:chOff x="6502400" y="228600"/>
              <a:chExt cx="2719388" cy="685800"/>
            </a:xfrm>
          </p:grpSpPr>
          <p:pic>
            <p:nvPicPr>
              <p:cNvPr id="9" name="Picture 3" descr="D:\Pictures\Wallpaper\Header Image.png"/>
              <p:cNvPicPr>
                <a:picLocks noChangeAspect="1" noChangeArrowheads="1"/>
              </p:cNvPicPr>
              <p:nvPr/>
            </p:nvPicPr>
            <p:blipFill>
              <a:blip r:embed="rId4" cstate="email">
                <a:clrChange>
                  <a:clrFrom>
                    <a:srgbClr val="E4B452"/>
                  </a:clrFrom>
                  <a:clrTo>
                    <a:srgbClr val="E4B452">
                      <a:alpha val="0"/>
                    </a:srgbClr>
                  </a:clrTo>
                </a:clrChange>
                <a:extLst>
                  <a:ext uri="{28A0092B-C50C-407E-A947-70E740481C1C}">
                    <a14:useLocalDpi xmlns:a14="http://schemas.microsoft.com/office/drawing/2010/main"/>
                  </a:ext>
                </a:extLst>
              </a:blip>
              <a:srcRect/>
              <a:stretch>
                <a:fillRect/>
              </a:stretch>
            </p:blipFill>
            <p:spPr bwMode="auto">
              <a:xfrm>
                <a:off x="6502400" y="228600"/>
                <a:ext cx="24177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D:\Pictures\Wallpaper\VN Blog Pic (arrow only).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09025" y="228600"/>
                <a:ext cx="5127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descr="CBI_rgb1_logo.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53400" y="228600"/>
              <a:ext cx="937491" cy="468746"/>
            </a:xfrm>
            <a:prstGeom prst="rect">
              <a:avLst/>
            </a:prstGeom>
          </p:spPr>
        </p:pic>
      </p:grpSp>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8601" y="152400"/>
            <a:ext cx="1148609" cy="914400"/>
          </a:xfrm>
          <a:prstGeom prst="rect">
            <a:avLst/>
          </a:prstGeom>
        </p:spPr>
      </p:pic>
      <p:sp>
        <p:nvSpPr>
          <p:cNvPr id="12" name="Rectangle 2"/>
          <p:cNvSpPr>
            <a:spLocks/>
          </p:cNvSpPr>
          <p:nvPr/>
        </p:nvSpPr>
        <p:spPr bwMode="auto">
          <a:xfrm>
            <a:off x="762000" y="2209800"/>
            <a:ext cx="6248400" cy="2057400"/>
          </a:xfrm>
          <a:prstGeom prst="rect">
            <a:avLst/>
          </a:prstGeom>
          <a:noFill/>
          <a:ln w="3175">
            <a:noFill/>
            <a:miter lim="800000"/>
            <a:headEnd/>
            <a:tailEnd/>
          </a:ln>
          <a:effectLst>
            <a:outerShdw blurRad="50800" dist="38100" dir="2700000" algn="tl" rotWithShape="0">
              <a:schemeClr val="tx1">
                <a:lumMod val="50000"/>
                <a:lumOff val="50000"/>
                <a:alpha val="43000"/>
              </a:schemeClr>
            </a:outerShdw>
          </a:effectLst>
          <a:extLst>
            <a:ext uri="{909E8E84-426E-40dd-AFC4-6F175D3DCCD1}">
              <a14:hiddenFill xmlns:a14="http://schemas.microsoft.com/office/drawing/2010/main">
                <a:solidFill>
                  <a:srgbClr val="FFFFFF"/>
                </a:solidFill>
              </a14:hiddenFill>
            </a:ext>
          </a:extLst>
        </p:spPr>
        <p:txBody>
          <a:bodyPr lIns="0" tIns="0" rIns="40639" bIns="0"/>
          <a:lstStyle>
            <a:lvl1pPr marL="39688" eaLnBrk="0" hangingPunct="0">
              <a:defRPr sz="2400">
                <a:solidFill>
                  <a:srgbClr val="000000"/>
                </a:solidFill>
                <a:latin typeface="Helvetica LT Std" pitchFamily="34" charset="0"/>
                <a:ea typeface="ヒラギノ角ゴ ProN W3" pitchFamily="-107" charset="-128"/>
                <a:sym typeface="Helvetica LT Std" pitchFamily="34" charset="0"/>
              </a:defRPr>
            </a:lvl1pPr>
            <a:lvl2pPr marL="742950" indent="-285750" eaLnBrk="0" hangingPunct="0">
              <a:defRPr sz="2400">
                <a:solidFill>
                  <a:srgbClr val="000000"/>
                </a:solidFill>
                <a:latin typeface="Helvetica LT Std" pitchFamily="34" charset="0"/>
                <a:ea typeface="ヒラギノ角ゴ ProN W3" pitchFamily="-107" charset="-128"/>
                <a:sym typeface="Helvetica LT Std" pitchFamily="34" charset="0"/>
              </a:defRPr>
            </a:lvl2pPr>
            <a:lvl3pPr marL="1143000" indent="-228600" eaLnBrk="0" hangingPunct="0">
              <a:defRPr sz="2400">
                <a:solidFill>
                  <a:srgbClr val="000000"/>
                </a:solidFill>
                <a:latin typeface="Helvetica LT Std" pitchFamily="34" charset="0"/>
                <a:ea typeface="ヒラギノ角ゴ ProN W3" pitchFamily="-107" charset="-128"/>
                <a:sym typeface="Helvetica LT Std" pitchFamily="34" charset="0"/>
              </a:defRPr>
            </a:lvl3pPr>
            <a:lvl4pPr marL="1600200" indent="-228600" eaLnBrk="0" hangingPunct="0">
              <a:defRPr sz="2400">
                <a:solidFill>
                  <a:srgbClr val="000000"/>
                </a:solidFill>
                <a:latin typeface="Helvetica LT Std" pitchFamily="34" charset="0"/>
                <a:ea typeface="ヒラギノ角ゴ ProN W3" pitchFamily="-107" charset="-128"/>
                <a:sym typeface="Helvetica LT Std" pitchFamily="34" charset="0"/>
              </a:defRPr>
            </a:lvl4pPr>
            <a:lvl5pPr marL="2057400" indent="-228600" eaLnBrk="0" hangingPunct="0">
              <a:defRPr sz="2400">
                <a:solidFill>
                  <a:srgbClr val="000000"/>
                </a:solidFill>
                <a:latin typeface="Helvetica LT Std" pitchFamily="34" charset="0"/>
                <a:ea typeface="ヒラギノ角ゴ ProN W3" pitchFamily="-107" charset="-128"/>
                <a:sym typeface="Helvetica LT Std" pitchFamily="34" charset="0"/>
              </a:defRPr>
            </a:lvl5pPr>
            <a:lvl6pPr marL="2514600" indent="-228600" eaLnBrk="0" fontAlgn="base" hangingPunct="0">
              <a:spcBef>
                <a:spcPct val="0"/>
              </a:spcBef>
              <a:spcAft>
                <a:spcPct val="0"/>
              </a:spcAft>
              <a:defRPr sz="2400">
                <a:solidFill>
                  <a:srgbClr val="000000"/>
                </a:solidFill>
                <a:latin typeface="Helvetica LT Std" pitchFamily="34" charset="0"/>
                <a:ea typeface="ヒラギノ角ゴ ProN W3" pitchFamily="-107" charset="-128"/>
                <a:sym typeface="Helvetica LT Std" pitchFamily="34" charset="0"/>
              </a:defRPr>
            </a:lvl6pPr>
            <a:lvl7pPr marL="2971800" indent="-228600" eaLnBrk="0" fontAlgn="base" hangingPunct="0">
              <a:spcBef>
                <a:spcPct val="0"/>
              </a:spcBef>
              <a:spcAft>
                <a:spcPct val="0"/>
              </a:spcAft>
              <a:defRPr sz="2400">
                <a:solidFill>
                  <a:srgbClr val="000000"/>
                </a:solidFill>
                <a:latin typeface="Helvetica LT Std" pitchFamily="34" charset="0"/>
                <a:ea typeface="ヒラギノ角ゴ ProN W3" pitchFamily="-107" charset="-128"/>
                <a:sym typeface="Helvetica LT Std" pitchFamily="34" charset="0"/>
              </a:defRPr>
            </a:lvl7pPr>
            <a:lvl8pPr marL="3429000" indent="-228600" eaLnBrk="0" fontAlgn="base" hangingPunct="0">
              <a:spcBef>
                <a:spcPct val="0"/>
              </a:spcBef>
              <a:spcAft>
                <a:spcPct val="0"/>
              </a:spcAft>
              <a:defRPr sz="2400">
                <a:solidFill>
                  <a:srgbClr val="000000"/>
                </a:solidFill>
                <a:latin typeface="Helvetica LT Std" pitchFamily="34" charset="0"/>
                <a:ea typeface="ヒラギノ角ゴ ProN W3" pitchFamily="-107" charset="-128"/>
                <a:sym typeface="Helvetica LT Std" pitchFamily="34" charset="0"/>
              </a:defRPr>
            </a:lvl8pPr>
            <a:lvl9pPr marL="3886200" indent="-228600" eaLnBrk="0" fontAlgn="base" hangingPunct="0">
              <a:spcBef>
                <a:spcPct val="0"/>
              </a:spcBef>
              <a:spcAft>
                <a:spcPct val="0"/>
              </a:spcAft>
              <a:defRPr sz="2400">
                <a:solidFill>
                  <a:srgbClr val="000000"/>
                </a:solidFill>
                <a:latin typeface="Helvetica LT Std" pitchFamily="34" charset="0"/>
                <a:ea typeface="ヒラギノ角ゴ ProN W3" pitchFamily="-107" charset="-128"/>
                <a:sym typeface="Helvetica LT Std" pitchFamily="34" charset="0"/>
              </a:defRPr>
            </a:lvl9pPr>
          </a:lstStyle>
          <a:p>
            <a:pPr algn="ctr" eaLnBrk="1" hangingPunct="1">
              <a:spcBef>
                <a:spcPts val="1400"/>
              </a:spcBef>
              <a:defRPr/>
            </a:pPr>
            <a:r>
              <a:rPr lang="en-US" altLang="en-US" sz="3200" b="1" cap="small" dirty="0">
                <a:ln w="3175">
                  <a:noFill/>
                  <a:prstDash val="solid"/>
                  <a:miter lim="800000"/>
                </a:ln>
                <a:solidFill>
                  <a:srgbClr val="920000"/>
                </a:solidFill>
                <a:latin typeface="Arial Black" pitchFamily="34" charset="0"/>
              </a:rPr>
              <a:t>F</a:t>
            </a:r>
            <a:r>
              <a:rPr lang="en-US" altLang="en-US" sz="3200" b="1" cap="small" dirty="0" smtClean="0">
                <a:ln w="3175">
                  <a:noFill/>
                  <a:prstDash val="solid"/>
                  <a:miter lim="800000"/>
                </a:ln>
                <a:solidFill>
                  <a:srgbClr val="920000"/>
                </a:solidFill>
                <a:latin typeface="Arial Black" pitchFamily="34" charset="0"/>
                <a:cs typeface="+mn-cs"/>
              </a:rPr>
              <a:t>inding a </a:t>
            </a:r>
            <a:r>
              <a:rPr lang="en-US" altLang="en-US" sz="3200" b="1" cap="small" dirty="0" smtClean="0">
                <a:ln w="3175">
                  <a:noFill/>
                  <a:prstDash val="solid"/>
                  <a:miter lim="800000"/>
                </a:ln>
                <a:solidFill>
                  <a:srgbClr val="920000"/>
                </a:solidFill>
                <a:latin typeface="Arial Black" pitchFamily="34" charset="0"/>
              </a:rPr>
              <a:t>p</a:t>
            </a:r>
            <a:r>
              <a:rPr lang="en-US" altLang="en-US" sz="3200" b="1" cap="small" dirty="0" smtClean="0">
                <a:ln w="3175">
                  <a:noFill/>
                  <a:prstDash val="solid"/>
                  <a:miter lim="800000"/>
                </a:ln>
                <a:solidFill>
                  <a:srgbClr val="920000"/>
                </a:solidFill>
                <a:latin typeface="Arial Black" pitchFamily="34" charset="0"/>
                <a:cs typeface="+mn-cs"/>
              </a:rPr>
              <a:t>ath forward for LACRALO</a:t>
            </a:r>
          </a:p>
          <a:p>
            <a:pPr algn="ctr" eaLnBrk="1" hangingPunct="1">
              <a:spcBef>
                <a:spcPts val="1400"/>
              </a:spcBef>
              <a:defRPr/>
            </a:pPr>
            <a:r>
              <a:rPr lang="en-US" altLang="en-US" sz="1600" b="1" cap="all" dirty="0" smtClean="0">
                <a:ln w="3175">
                  <a:noFill/>
                  <a:prstDash val="solid"/>
                  <a:miter lim="800000"/>
                </a:ln>
                <a:solidFill>
                  <a:srgbClr val="FFFFFF"/>
                </a:solidFill>
                <a:latin typeface="Arial Black" pitchFamily="34" charset="0"/>
              </a:rPr>
              <a:t>A Path developed with the entire LACRALO community</a:t>
            </a:r>
            <a:endParaRPr lang="en-US" altLang="en-US" sz="3200" b="1" cap="small" dirty="0" smtClean="0">
              <a:ln w="3175">
                <a:noFill/>
                <a:prstDash val="solid"/>
                <a:miter lim="800000"/>
              </a:ln>
              <a:solidFill>
                <a:srgbClr val="920000"/>
              </a:solidFill>
              <a:latin typeface="Arial Black" pitchFamily="34" charset="0"/>
              <a:cs typeface="+mn-cs"/>
            </a:endParaRPr>
          </a:p>
        </p:txBody>
      </p:sp>
    </p:spTree>
    <p:extLst>
      <p:ext uri="{BB962C8B-B14F-4D97-AF65-F5344CB8AC3E}">
        <p14:creationId xmlns:p14="http://schemas.microsoft.com/office/powerpoint/2010/main" val="2086122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D:\Pictures\Wallpaper\wallpaper_ValueNego1024x768.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KMA10DA479:R001:C001"/>
          <p:cNvSpPr>
            <a:spLocks noChangeArrowheads="1"/>
          </p:cNvSpPr>
          <p:nvPr>
            <p:custDataLst>
              <p:tags r:id="rId1"/>
            </p:custDataLst>
          </p:nvPr>
        </p:nvSpPr>
        <p:spPr bwMode="auto">
          <a:xfrm>
            <a:off x="838200" y="1066800"/>
            <a:ext cx="7696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2616" tIns="43622" rIns="42616" bIns="43622"/>
          <a:lstStyle>
            <a:lvl1pPr indent="22225" eaLnBrk="0" hangingPunct="0">
              <a:defRPr sz="2400">
                <a:solidFill>
                  <a:srgbClr val="000000"/>
                </a:solidFill>
                <a:latin typeface="Arial" pitchFamily="34" charset="0"/>
                <a:ea typeface="ヒラギノ角ゴ ProN W3" pitchFamily="-107" charset="-128"/>
                <a:sym typeface="Arial" pitchFamily="34" charset="0"/>
              </a:defRPr>
            </a:lvl1pPr>
            <a:lvl2pPr marL="742950" indent="-285750" eaLnBrk="0" hangingPunct="0">
              <a:defRPr sz="2400">
                <a:solidFill>
                  <a:srgbClr val="000000"/>
                </a:solidFill>
                <a:latin typeface="Arial" pitchFamily="34" charset="0"/>
                <a:ea typeface="ヒラギノ角ゴ ProN W3" pitchFamily="-107" charset="-128"/>
                <a:sym typeface="Arial" pitchFamily="34" charset="0"/>
              </a:defRPr>
            </a:lvl2pPr>
            <a:lvl3pPr marL="1143000" indent="-228600" eaLnBrk="0" hangingPunct="0">
              <a:defRPr sz="2400">
                <a:solidFill>
                  <a:srgbClr val="000000"/>
                </a:solidFill>
                <a:latin typeface="Arial" pitchFamily="34" charset="0"/>
                <a:ea typeface="ヒラギノ角ゴ ProN W3" pitchFamily="-107" charset="-128"/>
                <a:sym typeface="Arial" pitchFamily="34" charset="0"/>
              </a:defRPr>
            </a:lvl3pPr>
            <a:lvl4pPr marL="1600200" indent="-228600" eaLnBrk="0" hangingPunct="0">
              <a:defRPr sz="2400">
                <a:solidFill>
                  <a:srgbClr val="000000"/>
                </a:solidFill>
                <a:latin typeface="Arial" pitchFamily="34" charset="0"/>
                <a:ea typeface="ヒラギノ角ゴ ProN W3" pitchFamily="-107" charset="-128"/>
                <a:sym typeface="Arial" pitchFamily="34" charset="0"/>
              </a:defRPr>
            </a:lvl4pPr>
            <a:lvl5pPr marL="2057400" indent="-228600" eaLnBrk="0" hangingPunct="0">
              <a:defRPr sz="2400">
                <a:solidFill>
                  <a:srgbClr val="000000"/>
                </a:solidFill>
                <a:latin typeface="Arial" pitchFamily="34" charset="0"/>
                <a:ea typeface="ヒラギノ角ゴ ProN W3" pitchFamily="-107" charset="-128"/>
                <a:sym typeface="Arial" pitchFamily="34" charset="0"/>
              </a:defRPr>
            </a:lvl5pPr>
            <a:lvl6pPr marL="2514600" indent="-228600" eaLnBrk="0" fontAlgn="base" hangingPunct="0">
              <a:spcBef>
                <a:spcPct val="0"/>
              </a:spcBef>
              <a:spcAft>
                <a:spcPct val="0"/>
              </a:spcAft>
              <a:defRPr sz="2400">
                <a:solidFill>
                  <a:srgbClr val="000000"/>
                </a:solidFill>
                <a:latin typeface="Arial" pitchFamily="34" charset="0"/>
                <a:ea typeface="ヒラギノ角ゴ ProN W3" pitchFamily="-107" charset="-128"/>
                <a:sym typeface="Arial" pitchFamily="34" charset="0"/>
              </a:defRPr>
            </a:lvl6pPr>
            <a:lvl7pPr marL="2971800" indent="-228600" eaLnBrk="0" fontAlgn="base" hangingPunct="0">
              <a:spcBef>
                <a:spcPct val="0"/>
              </a:spcBef>
              <a:spcAft>
                <a:spcPct val="0"/>
              </a:spcAft>
              <a:defRPr sz="2400">
                <a:solidFill>
                  <a:srgbClr val="000000"/>
                </a:solidFill>
                <a:latin typeface="Arial" pitchFamily="34" charset="0"/>
                <a:ea typeface="ヒラギノ角ゴ ProN W3" pitchFamily="-107" charset="-128"/>
                <a:sym typeface="Arial" pitchFamily="34" charset="0"/>
              </a:defRPr>
            </a:lvl7pPr>
            <a:lvl8pPr marL="3429000" indent="-228600" eaLnBrk="0" fontAlgn="base" hangingPunct="0">
              <a:spcBef>
                <a:spcPct val="0"/>
              </a:spcBef>
              <a:spcAft>
                <a:spcPct val="0"/>
              </a:spcAft>
              <a:defRPr sz="2400">
                <a:solidFill>
                  <a:srgbClr val="000000"/>
                </a:solidFill>
                <a:latin typeface="Arial" pitchFamily="34" charset="0"/>
                <a:ea typeface="ヒラギノ角ゴ ProN W3" pitchFamily="-107" charset="-128"/>
                <a:sym typeface="Arial" pitchFamily="34" charset="0"/>
              </a:defRPr>
            </a:lvl8pPr>
            <a:lvl9pPr marL="3886200" indent="-228600" eaLnBrk="0" fontAlgn="base" hangingPunct="0">
              <a:spcBef>
                <a:spcPct val="0"/>
              </a:spcBef>
              <a:spcAft>
                <a:spcPct val="0"/>
              </a:spcAft>
              <a:defRPr sz="2400">
                <a:solidFill>
                  <a:srgbClr val="000000"/>
                </a:solidFill>
                <a:latin typeface="Arial" pitchFamily="34" charset="0"/>
                <a:ea typeface="ヒラギノ角ゴ ProN W3" pitchFamily="-107" charset="-128"/>
                <a:sym typeface="Arial" pitchFamily="34" charset="0"/>
              </a:defRPr>
            </a:lvl9pPr>
          </a:lstStyle>
          <a:p>
            <a:pPr eaLnBrk="1" hangingPunct="1">
              <a:lnSpc>
                <a:spcPts val="2800"/>
              </a:lnSpc>
              <a:spcBef>
                <a:spcPts val="1200"/>
              </a:spcBef>
              <a:buClr>
                <a:srgbClr val="7F7F7F"/>
              </a:buClr>
              <a:buFont typeface="Arial" pitchFamily="34" charset="0"/>
              <a:buNone/>
              <a:defRPr/>
            </a:pPr>
            <a:r>
              <a:rPr lang="en-US" altLang="en-US" sz="2000" noProof="1" smtClean="0">
                <a:solidFill>
                  <a:srgbClr val="66410D"/>
                </a:solidFill>
                <a:cs typeface="+mn-cs"/>
              </a:rPr>
              <a:t>Dear members of the LACRALO community,</a:t>
            </a:r>
          </a:p>
          <a:p>
            <a:pPr eaLnBrk="1" hangingPunct="1">
              <a:lnSpc>
                <a:spcPts val="2800"/>
              </a:lnSpc>
              <a:spcBef>
                <a:spcPts val="1200"/>
              </a:spcBef>
              <a:buClr>
                <a:srgbClr val="7F7F7F"/>
              </a:buClr>
              <a:buFont typeface="Arial" pitchFamily="34" charset="0"/>
              <a:buNone/>
              <a:defRPr/>
            </a:pPr>
            <a:r>
              <a:rPr lang="en-US" altLang="en-US" sz="2000" noProof="1">
                <a:solidFill>
                  <a:srgbClr val="66410D"/>
                </a:solidFill>
              </a:rPr>
              <a:t>ICANN has asked us to work with the LACRALO community </a:t>
            </a:r>
            <a:r>
              <a:rPr lang="en-US" altLang="en-US" sz="2000" noProof="1" smtClean="0">
                <a:solidFill>
                  <a:srgbClr val="66410D"/>
                </a:solidFill>
              </a:rPr>
              <a:t>to explore ideas and options to </a:t>
            </a:r>
            <a:r>
              <a:rPr lang="en-US" altLang="en-US" sz="2000" noProof="1">
                <a:solidFill>
                  <a:srgbClr val="66410D"/>
                </a:solidFill>
              </a:rPr>
              <a:t>address the serious obstacles </a:t>
            </a:r>
            <a:r>
              <a:rPr lang="en-US" altLang="en-US" sz="2000" noProof="1" smtClean="0">
                <a:solidFill>
                  <a:srgbClr val="66410D"/>
                </a:solidFill>
              </a:rPr>
              <a:t>that </a:t>
            </a:r>
            <a:r>
              <a:rPr lang="en-US" altLang="en-US" sz="2000" noProof="1">
                <a:solidFill>
                  <a:srgbClr val="66410D"/>
                </a:solidFill>
              </a:rPr>
              <a:t>are limiting LACRALO’s effectiveness as a regional at-large organization</a:t>
            </a:r>
            <a:r>
              <a:rPr lang="en-US" altLang="en-US" sz="2000" noProof="1" smtClean="0">
                <a:solidFill>
                  <a:srgbClr val="66410D"/>
                </a:solidFill>
              </a:rPr>
              <a:t>.</a:t>
            </a:r>
            <a:endParaRPr lang="en-US" altLang="en-US" sz="2000" noProof="1">
              <a:solidFill>
                <a:srgbClr val="66410D"/>
              </a:solidFill>
            </a:endParaRPr>
          </a:p>
          <a:p>
            <a:pPr eaLnBrk="1" hangingPunct="1">
              <a:lnSpc>
                <a:spcPts val="2800"/>
              </a:lnSpc>
              <a:spcBef>
                <a:spcPts val="1200"/>
              </a:spcBef>
              <a:buClr>
                <a:srgbClr val="7F7F7F"/>
              </a:buClr>
              <a:buFont typeface="Arial" pitchFamily="34" charset="0"/>
              <a:buNone/>
              <a:defRPr/>
            </a:pPr>
            <a:r>
              <a:rPr lang="en-US" altLang="en-US" sz="2000" noProof="1">
                <a:solidFill>
                  <a:srgbClr val="66410D"/>
                </a:solidFill>
              </a:rPr>
              <a:t>This document provides a brief overview of the mediation process we will be conducting over the coming months. </a:t>
            </a:r>
          </a:p>
          <a:p>
            <a:pPr eaLnBrk="1" hangingPunct="1">
              <a:lnSpc>
                <a:spcPts val="2800"/>
              </a:lnSpc>
              <a:spcBef>
                <a:spcPts val="1200"/>
              </a:spcBef>
              <a:buClr>
                <a:srgbClr val="7F7F7F"/>
              </a:buClr>
              <a:buFont typeface="Arial" pitchFamily="34" charset="0"/>
              <a:buNone/>
              <a:defRPr/>
            </a:pPr>
            <a:r>
              <a:rPr lang="en-US" altLang="en-US" sz="2000" noProof="1">
                <a:solidFill>
                  <a:srgbClr val="66410D"/>
                </a:solidFill>
              </a:rPr>
              <a:t>We look forward to working with you on these important challenges, </a:t>
            </a:r>
          </a:p>
          <a:p>
            <a:pPr marL="3590925" indent="0" eaLnBrk="1" hangingPunct="1">
              <a:lnSpc>
                <a:spcPts val="2800"/>
              </a:lnSpc>
              <a:spcBef>
                <a:spcPts val="1200"/>
              </a:spcBef>
              <a:buClr>
                <a:srgbClr val="7F7F7F"/>
              </a:buClr>
              <a:buFont typeface="Arial" pitchFamily="34" charset="0"/>
              <a:buNone/>
              <a:tabLst>
                <a:tab pos="3590925" algn="l"/>
              </a:tabLst>
              <a:defRPr/>
            </a:pPr>
            <a:endParaRPr lang="en-US" altLang="en-US" sz="2000" noProof="1" smtClean="0">
              <a:solidFill>
                <a:srgbClr val="66410D"/>
              </a:solidFill>
              <a:cs typeface="+mn-cs"/>
            </a:endParaRPr>
          </a:p>
          <a:p>
            <a:pPr marL="3590925" indent="0" eaLnBrk="1" hangingPunct="1">
              <a:lnSpc>
                <a:spcPts val="2800"/>
              </a:lnSpc>
              <a:spcBef>
                <a:spcPts val="1200"/>
              </a:spcBef>
              <a:buClr>
                <a:srgbClr val="7F7F7F"/>
              </a:buClr>
              <a:buFont typeface="Arial" pitchFamily="34" charset="0"/>
              <a:buNone/>
              <a:tabLst>
                <a:tab pos="3590925" algn="l"/>
              </a:tabLst>
              <a:defRPr/>
            </a:pPr>
            <a:r>
              <a:rPr lang="en-US" altLang="en-US" sz="2000" noProof="1" smtClean="0">
                <a:solidFill>
                  <a:srgbClr val="66410D"/>
                </a:solidFill>
                <a:cs typeface="+mn-cs"/>
              </a:rPr>
              <a:t>Best regards,</a:t>
            </a:r>
          </a:p>
          <a:p>
            <a:pPr marL="3590925" indent="0" eaLnBrk="1" hangingPunct="1">
              <a:lnSpc>
                <a:spcPts val="2800"/>
              </a:lnSpc>
              <a:spcBef>
                <a:spcPts val="1200"/>
              </a:spcBef>
              <a:buClr>
                <a:srgbClr val="7F7F7F"/>
              </a:buClr>
              <a:buFont typeface="Arial" pitchFamily="34" charset="0"/>
              <a:buNone/>
              <a:tabLst>
                <a:tab pos="3590925" algn="l"/>
              </a:tabLst>
              <a:defRPr/>
            </a:pPr>
            <a:r>
              <a:rPr lang="en-US" altLang="en-US" sz="2000" noProof="1" smtClean="0">
                <a:solidFill>
                  <a:srgbClr val="66410D"/>
                </a:solidFill>
                <a:cs typeface="+mn-cs"/>
              </a:rPr>
              <a:t>Horacio Falcão, Merrick Hoben, Rodrigo Gouveia, David Plumb</a:t>
            </a:r>
          </a:p>
        </p:txBody>
      </p:sp>
    </p:spTree>
    <p:extLst>
      <p:ext uri="{BB962C8B-B14F-4D97-AF65-F5344CB8AC3E}">
        <p14:creationId xmlns:p14="http://schemas.microsoft.com/office/powerpoint/2010/main" val="1164223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4"/>
          <p:cNvGrpSpPr>
            <a:grpSpLocks/>
          </p:cNvGrpSpPr>
          <p:nvPr/>
        </p:nvGrpSpPr>
        <p:grpSpPr bwMode="auto">
          <a:xfrm>
            <a:off x="-71438" y="0"/>
            <a:ext cx="9247188" cy="1055688"/>
            <a:chOff x="-70950" y="0"/>
            <a:chExt cx="9246326" cy="1055064"/>
          </a:xfrm>
        </p:grpSpPr>
        <p:pic>
          <p:nvPicPr>
            <p:cNvPr id="17414" name="Picture 3" descr="D:\Pictures\Wallpaper\Header Imag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950" y="870905"/>
              <a:ext cx="9246326" cy="1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 descr="D:\Pictures\Wallpaper\Header Image.png"/>
            <p:cNvPicPr>
              <a:picLocks noChangeAspect="1" noChangeArrowheads="1"/>
            </p:cNvPicPr>
            <p:nvPr/>
          </p:nvPicPr>
          <p:blipFill>
            <a:blip r:embed="rId5" cstate="email">
              <a:extLst>
                <a:ext uri="{28A0092B-C50C-407E-A947-70E740481C1C}">
                  <a14:useLocalDpi xmlns:a14="http://schemas.microsoft.com/office/drawing/2010/main"/>
                </a:ext>
              </a:extLst>
            </a:blip>
            <a:srcRect l="-48"/>
            <a:stretch>
              <a:fillRect/>
            </a:stretch>
          </p:blipFill>
          <p:spPr bwMode="auto">
            <a:xfrm>
              <a:off x="-70950" y="0"/>
              <a:ext cx="9246326" cy="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1" name="Rectangle 7"/>
          <p:cNvSpPr>
            <a:spLocks noChangeArrowheads="1"/>
          </p:cNvSpPr>
          <p:nvPr/>
        </p:nvSpPr>
        <p:spPr bwMode="auto">
          <a:xfrm>
            <a:off x="152400" y="228600"/>
            <a:ext cx="899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buSzTx/>
              <a:buFontTx/>
              <a:buNone/>
            </a:pPr>
            <a:r>
              <a:rPr lang="en-US" altLang="en-US" sz="3600" b="1" dirty="0" smtClean="0">
                <a:solidFill>
                  <a:schemeClr val="bg1"/>
                </a:solidFill>
                <a:latin typeface="Arial Black" pitchFamily="34" charset="0"/>
              </a:rPr>
              <a:t>Difficult issues and conversations</a:t>
            </a:r>
            <a:endParaRPr lang="en-US" altLang="en-US" sz="3600" b="1" dirty="0">
              <a:solidFill>
                <a:schemeClr val="bg1"/>
              </a:solidFill>
              <a:latin typeface="Arial Black" pitchFamily="34" charset="0"/>
            </a:endParaRPr>
          </a:p>
        </p:txBody>
      </p:sp>
      <p:sp>
        <p:nvSpPr>
          <p:cNvPr id="8" name="KMA10DA479:R001:C001"/>
          <p:cNvSpPr>
            <a:spLocks noChangeArrowheads="1"/>
          </p:cNvSpPr>
          <p:nvPr>
            <p:custDataLst>
              <p:tags r:id="rId1"/>
            </p:custDataLst>
          </p:nvPr>
        </p:nvSpPr>
        <p:spPr bwMode="auto">
          <a:xfrm>
            <a:off x="457200" y="12954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2616" tIns="43622" rIns="42616" bIns="43622"/>
          <a:lstStyle/>
          <a:p>
            <a:pPr>
              <a:spcBef>
                <a:spcPts val="600"/>
              </a:spcBef>
            </a:pPr>
            <a:r>
              <a:rPr lang="en-US" sz="2300" dirty="0">
                <a:solidFill>
                  <a:srgbClr val="66410D"/>
                </a:solidFill>
                <a:latin typeface="Arial"/>
                <a:cs typeface="Arial"/>
              </a:rPr>
              <a:t>We recognize that the issues at stake are </a:t>
            </a:r>
            <a:r>
              <a:rPr lang="en-US" sz="2300" b="1" dirty="0" smtClean="0">
                <a:solidFill>
                  <a:srgbClr val="66410D"/>
                </a:solidFill>
                <a:latin typeface="Arial"/>
                <a:cs typeface="Arial"/>
              </a:rPr>
              <a:t>difficult</a:t>
            </a:r>
            <a:r>
              <a:rPr lang="en-US" sz="2300" dirty="0" smtClean="0">
                <a:solidFill>
                  <a:srgbClr val="66410D"/>
                </a:solidFill>
                <a:latin typeface="Arial"/>
                <a:cs typeface="Arial"/>
              </a:rPr>
              <a:t>, many </a:t>
            </a:r>
            <a:r>
              <a:rPr lang="en-US" sz="2300" dirty="0">
                <a:solidFill>
                  <a:srgbClr val="66410D"/>
                </a:solidFill>
                <a:latin typeface="Arial"/>
                <a:cs typeface="Arial"/>
              </a:rPr>
              <a:t>relationships have been </a:t>
            </a:r>
            <a:r>
              <a:rPr lang="en-US" sz="2300" dirty="0" smtClean="0">
                <a:solidFill>
                  <a:srgbClr val="66410D"/>
                </a:solidFill>
                <a:latin typeface="Arial"/>
                <a:cs typeface="Arial"/>
              </a:rPr>
              <a:t>damaged and that people are feeling uncomfortable with the situation.</a:t>
            </a:r>
          </a:p>
          <a:p>
            <a:pPr>
              <a:spcBef>
                <a:spcPts val="600"/>
              </a:spcBef>
            </a:pPr>
            <a:r>
              <a:rPr lang="en-US" sz="2300" dirty="0" smtClean="0">
                <a:solidFill>
                  <a:srgbClr val="66410D"/>
                </a:solidFill>
                <a:latin typeface="Arial"/>
                <a:cs typeface="Arial"/>
              </a:rPr>
              <a:t>So, we </a:t>
            </a:r>
            <a:r>
              <a:rPr lang="en-US" sz="2300" dirty="0">
                <a:solidFill>
                  <a:srgbClr val="66410D"/>
                </a:solidFill>
                <a:latin typeface="Arial"/>
                <a:cs typeface="Arial"/>
              </a:rPr>
              <a:t>will be asking the LACRALO community to engage in discussions with us about the:</a:t>
            </a:r>
          </a:p>
          <a:p>
            <a:pPr marL="450850" indent="-271463">
              <a:spcBef>
                <a:spcPts val="600"/>
              </a:spcBef>
              <a:buFont typeface="Arial"/>
              <a:buChar char="•"/>
            </a:pPr>
            <a:r>
              <a:rPr lang="en-US" sz="2300" dirty="0">
                <a:solidFill>
                  <a:srgbClr val="66410D"/>
                </a:solidFill>
                <a:latin typeface="Arial"/>
                <a:cs typeface="Arial"/>
              </a:rPr>
              <a:t>current context</a:t>
            </a:r>
          </a:p>
          <a:p>
            <a:pPr marL="450850" indent="-271463">
              <a:spcBef>
                <a:spcPts val="600"/>
              </a:spcBef>
              <a:buFont typeface="Arial"/>
              <a:buChar char="•"/>
            </a:pPr>
            <a:r>
              <a:rPr lang="en-US" sz="2300" dirty="0">
                <a:solidFill>
                  <a:srgbClr val="66410D"/>
                </a:solidFill>
                <a:latin typeface="Arial"/>
                <a:cs typeface="Arial"/>
              </a:rPr>
              <a:t>specific frustrations</a:t>
            </a:r>
          </a:p>
          <a:p>
            <a:pPr marL="450850" indent="-271463">
              <a:spcBef>
                <a:spcPts val="600"/>
              </a:spcBef>
              <a:buFont typeface="Arial"/>
              <a:buChar char="•"/>
            </a:pPr>
            <a:r>
              <a:rPr lang="en-US" sz="2300" dirty="0">
                <a:solidFill>
                  <a:srgbClr val="66410D"/>
                </a:solidFill>
                <a:latin typeface="Arial"/>
                <a:cs typeface="Arial"/>
              </a:rPr>
              <a:t>core underlying </a:t>
            </a:r>
            <a:r>
              <a:rPr lang="en-US" sz="2300" dirty="0" smtClean="0">
                <a:solidFill>
                  <a:srgbClr val="66410D"/>
                </a:solidFill>
                <a:latin typeface="Arial"/>
                <a:cs typeface="Arial"/>
              </a:rPr>
              <a:t>concerns</a:t>
            </a:r>
          </a:p>
          <a:p>
            <a:pPr marL="450850" indent="-271463">
              <a:spcBef>
                <a:spcPts val="600"/>
              </a:spcBef>
              <a:buFont typeface="Arial"/>
              <a:buChar char="•"/>
            </a:pPr>
            <a:r>
              <a:rPr lang="en-US" sz="2300" dirty="0" smtClean="0">
                <a:solidFill>
                  <a:srgbClr val="66410D"/>
                </a:solidFill>
                <a:latin typeface="Arial"/>
                <a:cs typeface="Arial"/>
              </a:rPr>
              <a:t>ways </a:t>
            </a:r>
            <a:r>
              <a:rPr lang="en-US" sz="2300" dirty="0">
                <a:solidFill>
                  <a:srgbClr val="66410D"/>
                </a:solidFill>
                <a:latin typeface="Arial"/>
                <a:cs typeface="Arial"/>
              </a:rPr>
              <a:t>in which the community might </a:t>
            </a:r>
            <a:r>
              <a:rPr lang="en-US" sz="2300" dirty="0" smtClean="0">
                <a:solidFill>
                  <a:srgbClr val="66410D"/>
                </a:solidFill>
                <a:latin typeface="Arial"/>
                <a:cs typeface="Arial"/>
              </a:rPr>
              <a:t>move </a:t>
            </a:r>
            <a:r>
              <a:rPr lang="en-US" sz="2300" dirty="0">
                <a:solidFill>
                  <a:srgbClr val="66410D"/>
                </a:solidFill>
                <a:latin typeface="Arial"/>
                <a:cs typeface="Arial"/>
              </a:rPr>
              <a:t>forward constructively and </a:t>
            </a:r>
            <a:r>
              <a:rPr lang="en-US" sz="2300" dirty="0" smtClean="0">
                <a:solidFill>
                  <a:srgbClr val="66410D"/>
                </a:solidFill>
                <a:latin typeface="Arial"/>
                <a:cs typeface="Arial"/>
              </a:rPr>
              <a:t>practically</a:t>
            </a:r>
          </a:p>
          <a:p>
            <a:pPr marL="450850" indent="-271463">
              <a:spcBef>
                <a:spcPts val="600"/>
              </a:spcBef>
              <a:buFont typeface="Arial"/>
              <a:buChar char="•"/>
            </a:pPr>
            <a:endParaRPr lang="en-US" sz="2300" dirty="0">
              <a:solidFill>
                <a:srgbClr val="66410D"/>
              </a:solidFill>
              <a:latin typeface="Arial"/>
              <a:cs typeface="Arial"/>
            </a:endParaRPr>
          </a:p>
          <a:p>
            <a:pPr>
              <a:spcBef>
                <a:spcPts val="600"/>
              </a:spcBef>
            </a:pPr>
            <a:r>
              <a:rPr lang="en-US" sz="2300" dirty="0" smtClean="0">
                <a:solidFill>
                  <a:srgbClr val="66410D"/>
                </a:solidFill>
                <a:latin typeface="Arial"/>
                <a:cs typeface="Arial"/>
              </a:rPr>
              <a:t>At some moments, these conversations</a:t>
            </a:r>
            <a:r>
              <a:rPr lang="en-US" sz="2300" dirty="0">
                <a:solidFill>
                  <a:srgbClr val="66410D"/>
                </a:solidFill>
                <a:latin typeface="Arial"/>
                <a:cs typeface="Arial"/>
              </a:rPr>
              <a:t> </a:t>
            </a:r>
            <a:r>
              <a:rPr lang="en-US" sz="2300" dirty="0" smtClean="0">
                <a:solidFill>
                  <a:srgbClr val="66410D"/>
                </a:solidFill>
                <a:latin typeface="Arial"/>
                <a:cs typeface="Arial"/>
              </a:rPr>
              <a:t>may be not so easy.</a:t>
            </a:r>
          </a:p>
          <a:p>
            <a:pPr>
              <a:spcBef>
                <a:spcPts val="600"/>
              </a:spcBef>
            </a:pPr>
            <a:endParaRPr lang="en-US" sz="2300" dirty="0">
              <a:solidFill>
                <a:srgbClr val="66410D"/>
              </a:solidFill>
              <a:latin typeface="Arial"/>
              <a:cs typeface="Arial"/>
            </a:endParaRPr>
          </a:p>
        </p:txBody>
      </p:sp>
    </p:spTree>
    <p:extLst>
      <p:ext uri="{BB962C8B-B14F-4D97-AF65-F5344CB8AC3E}">
        <p14:creationId xmlns:p14="http://schemas.microsoft.com/office/powerpoint/2010/main" val="2716113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4"/>
          <p:cNvGrpSpPr>
            <a:grpSpLocks/>
          </p:cNvGrpSpPr>
          <p:nvPr/>
        </p:nvGrpSpPr>
        <p:grpSpPr bwMode="auto">
          <a:xfrm>
            <a:off x="-71438" y="0"/>
            <a:ext cx="9247188" cy="1055688"/>
            <a:chOff x="-70950" y="0"/>
            <a:chExt cx="9246326" cy="1055064"/>
          </a:xfrm>
        </p:grpSpPr>
        <p:pic>
          <p:nvPicPr>
            <p:cNvPr id="18437" name="Picture 3" descr="D:\Pictures\Wallpaper\Header Imag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950" y="870905"/>
              <a:ext cx="9246326" cy="1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 descr="D:\Pictures\Wallpaper\Header Image.png"/>
            <p:cNvPicPr>
              <a:picLocks noChangeAspect="1" noChangeArrowheads="1"/>
            </p:cNvPicPr>
            <p:nvPr/>
          </p:nvPicPr>
          <p:blipFill>
            <a:blip r:embed="rId4" cstate="email">
              <a:extLst>
                <a:ext uri="{28A0092B-C50C-407E-A947-70E740481C1C}">
                  <a14:useLocalDpi xmlns:a14="http://schemas.microsoft.com/office/drawing/2010/main"/>
                </a:ext>
              </a:extLst>
            </a:blip>
            <a:srcRect l="-48"/>
            <a:stretch>
              <a:fillRect/>
            </a:stretch>
          </p:blipFill>
          <p:spPr bwMode="auto">
            <a:xfrm>
              <a:off x="-70950" y="0"/>
              <a:ext cx="9246326" cy="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Rectangle 7"/>
          <p:cNvSpPr>
            <a:spLocks noChangeArrowheads="1"/>
          </p:cNvSpPr>
          <p:nvPr/>
        </p:nvSpPr>
        <p:spPr bwMode="auto">
          <a:xfrm>
            <a:off x="228600" y="228600"/>
            <a:ext cx="89154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buSzTx/>
              <a:buFontTx/>
              <a:buNone/>
            </a:pPr>
            <a:r>
              <a:rPr lang="en-US" altLang="en-US" b="1" dirty="0" smtClean="0">
                <a:solidFill>
                  <a:schemeClr val="bg1"/>
                </a:solidFill>
                <a:latin typeface="Arial Black" pitchFamily="34" charset="0"/>
              </a:rPr>
              <a:t>From different views to a path forward</a:t>
            </a:r>
            <a:endParaRPr lang="en-US" altLang="en-US" b="1" dirty="0">
              <a:solidFill>
                <a:schemeClr val="bg1"/>
              </a:solidFill>
              <a:latin typeface="Arial Black" pitchFamily="34" charset="0"/>
            </a:endParaRPr>
          </a:p>
        </p:txBody>
      </p:sp>
      <p:sp>
        <p:nvSpPr>
          <p:cNvPr id="18436" name="Rectangle 3"/>
          <p:cNvSpPr>
            <a:spLocks noChangeArrowheads="1"/>
          </p:cNvSpPr>
          <p:nvPr/>
        </p:nvSpPr>
        <p:spPr bwMode="auto">
          <a:xfrm>
            <a:off x="381000" y="1761639"/>
            <a:ext cx="8610600" cy="374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102870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lnSpc>
                <a:spcPct val="120000"/>
              </a:lnSpc>
              <a:spcBef>
                <a:spcPts val="1200"/>
              </a:spcBef>
              <a:buSzTx/>
              <a:buNone/>
            </a:pPr>
            <a:r>
              <a:rPr lang="en-US" altLang="ja-JP" sz="2600" dirty="0" smtClean="0">
                <a:solidFill>
                  <a:srgbClr val="66410D"/>
                </a:solidFill>
              </a:rPr>
              <a:t>Our </a:t>
            </a:r>
            <a:r>
              <a:rPr lang="en-US" altLang="ja-JP" sz="2600" dirty="0">
                <a:solidFill>
                  <a:srgbClr val="66410D"/>
                </a:solidFill>
              </a:rPr>
              <a:t>team enters into this effort with </a:t>
            </a:r>
            <a:r>
              <a:rPr lang="en-US" altLang="ja-JP" sz="2600" i="1" dirty="0">
                <a:solidFill>
                  <a:srgbClr val="66410D"/>
                </a:solidFill>
              </a:rPr>
              <a:t>no predetermined diagnosis</a:t>
            </a:r>
            <a:r>
              <a:rPr lang="en-US" altLang="ja-JP" sz="2600" dirty="0">
                <a:solidFill>
                  <a:srgbClr val="66410D"/>
                </a:solidFill>
              </a:rPr>
              <a:t> of the issues </a:t>
            </a:r>
            <a:r>
              <a:rPr lang="en-US" altLang="ja-JP" sz="2600" i="1" dirty="0">
                <a:solidFill>
                  <a:srgbClr val="66410D"/>
                </a:solidFill>
              </a:rPr>
              <a:t>nor a preferred potential </a:t>
            </a:r>
            <a:r>
              <a:rPr lang="en-US" altLang="ja-JP" sz="2600" i="1" dirty="0" smtClean="0">
                <a:solidFill>
                  <a:srgbClr val="66410D"/>
                </a:solidFill>
              </a:rPr>
              <a:t>outcome</a:t>
            </a:r>
            <a:r>
              <a:rPr lang="en-US" altLang="ja-JP" sz="2600" dirty="0" smtClean="0">
                <a:solidFill>
                  <a:srgbClr val="66410D"/>
                </a:solidFill>
              </a:rPr>
              <a:t>.</a:t>
            </a:r>
          </a:p>
          <a:p>
            <a:pPr eaLnBrk="1" hangingPunct="1">
              <a:lnSpc>
                <a:spcPct val="120000"/>
              </a:lnSpc>
              <a:spcBef>
                <a:spcPts val="1200"/>
              </a:spcBef>
              <a:buSzTx/>
              <a:buNone/>
            </a:pPr>
            <a:r>
              <a:rPr lang="en-US" altLang="ja-JP" sz="2600" dirty="0">
                <a:solidFill>
                  <a:srgbClr val="66410D"/>
                </a:solidFill>
              </a:rPr>
              <a:t>W</a:t>
            </a:r>
            <a:r>
              <a:rPr lang="en-US" altLang="ja-JP" sz="2600" dirty="0" smtClean="0">
                <a:solidFill>
                  <a:srgbClr val="66410D"/>
                </a:solidFill>
              </a:rPr>
              <a:t>e </a:t>
            </a:r>
            <a:r>
              <a:rPr lang="en-US" altLang="ja-JP" sz="2600" dirty="0">
                <a:solidFill>
                  <a:srgbClr val="66410D"/>
                </a:solidFill>
              </a:rPr>
              <a:t>are committed to playing an impartial role in helping the LACRALO community address the challenges </a:t>
            </a:r>
            <a:r>
              <a:rPr lang="en-US" altLang="ja-JP" sz="2600" dirty="0" smtClean="0">
                <a:solidFill>
                  <a:srgbClr val="66410D"/>
                </a:solidFill>
              </a:rPr>
              <a:t>it’s </a:t>
            </a:r>
            <a:r>
              <a:rPr lang="en-US" altLang="ja-JP" sz="2600" dirty="0">
                <a:solidFill>
                  <a:srgbClr val="66410D"/>
                </a:solidFill>
              </a:rPr>
              <a:t>facing and co-create possible pathways forward</a:t>
            </a:r>
            <a:r>
              <a:rPr lang="en-US" altLang="ja-JP" sz="2600" dirty="0" smtClean="0">
                <a:solidFill>
                  <a:srgbClr val="66410D"/>
                </a:solidFill>
              </a:rPr>
              <a:t>.</a:t>
            </a:r>
          </a:p>
          <a:p>
            <a:pPr eaLnBrk="1" hangingPunct="1">
              <a:lnSpc>
                <a:spcPct val="120000"/>
              </a:lnSpc>
              <a:spcBef>
                <a:spcPts val="1200"/>
              </a:spcBef>
              <a:buSzTx/>
              <a:buNone/>
            </a:pPr>
            <a:r>
              <a:rPr lang="en-US" altLang="ja-JP" sz="2600" dirty="0" smtClean="0">
                <a:solidFill>
                  <a:srgbClr val="66410D"/>
                </a:solidFill>
              </a:rPr>
              <a:t>To do so, we will start by seeking to understand the full range of views and the underlying issues.</a:t>
            </a:r>
          </a:p>
        </p:txBody>
      </p:sp>
    </p:spTree>
    <p:extLst>
      <p:ext uri="{BB962C8B-B14F-4D97-AF65-F5344CB8AC3E}">
        <p14:creationId xmlns:p14="http://schemas.microsoft.com/office/powerpoint/2010/main" val="939216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4"/>
          <p:cNvGrpSpPr>
            <a:grpSpLocks/>
          </p:cNvGrpSpPr>
          <p:nvPr/>
        </p:nvGrpSpPr>
        <p:grpSpPr bwMode="auto">
          <a:xfrm>
            <a:off x="-71438" y="0"/>
            <a:ext cx="9247188" cy="1055688"/>
            <a:chOff x="-70950" y="0"/>
            <a:chExt cx="9246326" cy="1055064"/>
          </a:xfrm>
        </p:grpSpPr>
        <p:pic>
          <p:nvPicPr>
            <p:cNvPr id="19463" name="Picture 3" descr="D:\Pictures\Wallpaper\Header Imag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950" y="870905"/>
              <a:ext cx="9246326" cy="1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3" descr="D:\Pictures\Wallpaper\Header Image.png"/>
            <p:cNvPicPr>
              <a:picLocks noChangeAspect="1" noChangeArrowheads="1"/>
            </p:cNvPicPr>
            <p:nvPr/>
          </p:nvPicPr>
          <p:blipFill>
            <a:blip r:embed="rId4" cstate="email">
              <a:extLst>
                <a:ext uri="{28A0092B-C50C-407E-A947-70E740481C1C}">
                  <a14:useLocalDpi xmlns:a14="http://schemas.microsoft.com/office/drawing/2010/main"/>
                </a:ext>
              </a:extLst>
            </a:blip>
            <a:srcRect l="-48"/>
            <a:stretch>
              <a:fillRect/>
            </a:stretch>
          </p:blipFill>
          <p:spPr bwMode="auto">
            <a:xfrm>
              <a:off x="-70950" y="0"/>
              <a:ext cx="9246326" cy="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0" name="Rectangle 3"/>
          <p:cNvSpPr>
            <a:spLocks noChangeArrowheads="1"/>
          </p:cNvSpPr>
          <p:nvPr/>
        </p:nvSpPr>
        <p:spPr bwMode="auto">
          <a:xfrm>
            <a:off x="381000" y="1371600"/>
            <a:ext cx="8610600" cy="66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102870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lnSpc>
                <a:spcPct val="120000"/>
              </a:lnSpc>
              <a:spcBef>
                <a:spcPts val="1200"/>
              </a:spcBef>
              <a:buSzTx/>
              <a:buNone/>
            </a:pPr>
            <a:r>
              <a:rPr lang="en-US" altLang="ja-JP" sz="2200" b="1" dirty="0" smtClean="0">
                <a:solidFill>
                  <a:srgbClr val="66410D"/>
                </a:solidFill>
              </a:rPr>
              <a:t>Interviews and online survey:</a:t>
            </a:r>
          </a:p>
          <a:p>
            <a:pPr eaLnBrk="1" hangingPunct="1">
              <a:lnSpc>
                <a:spcPct val="120000"/>
              </a:lnSpc>
              <a:spcBef>
                <a:spcPts val="1200"/>
              </a:spcBef>
              <a:buSzTx/>
              <a:buNone/>
            </a:pPr>
            <a:r>
              <a:rPr lang="en-US" altLang="ja-JP" sz="2200" dirty="0" smtClean="0">
                <a:solidFill>
                  <a:srgbClr val="66410D"/>
                </a:solidFill>
              </a:rPr>
              <a:t>We </a:t>
            </a:r>
            <a:r>
              <a:rPr lang="en-US" altLang="ja-JP" sz="2200" dirty="0">
                <a:solidFill>
                  <a:srgbClr val="66410D"/>
                </a:solidFill>
              </a:rPr>
              <a:t>will be conducting </a:t>
            </a:r>
            <a:r>
              <a:rPr lang="en-US" altLang="ja-JP" sz="2200" dirty="0" smtClean="0">
                <a:solidFill>
                  <a:srgbClr val="66410D"/>
                </a:solidFill>
              </a:rPr>
              <a:t>confidential </a:t>
            </a:r>
            <a:r>
              <a:rPr lang="en-US" altLang="ja-JP" sz="2200" dirty="0">
                <a:solidFill>
                  <a:srgbClr val="66410D"/>
                </a:solidFill>
              </a:rPr>
              <a:t>interviews with </a:t>
            </a:r>
            <a:r>
              <a:rPr lang="en-US" altLang="ja-JP" sz="2200" dirty="0" smtClean="0">
                <a:solidFill>
                  <a:srgbClr val="66410D"/>
                </a:solidFill>
              </a:rPr>
              <a:t>approximately 15-20 individuals </a:t>
            </a:r>
            <a:r>
              <a:rPr lang="en-US" altLang="ja-JP" sz="2200" dirty="0">
                <a:solidFill>
                  <a:srgbClr val="66410D"/>
                </a:solidFill>
              </a:rPr>
              <a:t>who </a:t>
            </a:r>
            <a:r>
              <a:rPr lang="en-US" altLang="ja-JP" sz="2200" i="1" dirty="0">
                <a:solidFill>
                  <a:srgbClr val="66410D"/>
                </a:solidFill>
              </a:rPr>
              <a:t>represent the range of views </a:t>
            </a:r>
            <a:r>
              <a:rPr lang="en-US" altLang="ja-JP" sz="2200" dirty="0">
                <a:solidFill>
                  <a:srgbClr val="66410D"/>
                </a:solidFill>
              </a:rPr>
              <a:t>in the </a:t>
            </a:r>
            <a:r>
              <a:rPr lang="en-US" altLang="ja-JP" sz="2200" dirty="0" smtClean="0">
                <a:solidFill>
                  <a:srgbClr val="66410D"/>
                </a:solidFill>
              </a:rPr>
              <a:t>community, </a:t>
            </a:r>
            <a:r>
              <a:rPr lang="en-US" altLang="ja-JP" sz="2200" dirty="0">
                <a:solidFill>
                  <a:srgbClr val="66410D"/>
                </a:solidFill>
              </a:rPr>
              <a:t>as well </a:t>
            </a:r>
            <a:r>
              <a:rPr lang="en-US" altLang="ja-JP" sz="2200" dirty="0" smtClean="0">
                <a:solidFill>
                  <a:srgbClr val="66410D"/>
                </a:solidFill>
              </a:rPr>
              <a:t>as sending an online survey to </a:t>
            </a:r>
            <a:r>
              <a:rPr lang="en-US" altLang="ja-JP" sz="2200" dirty="0">
                <a:solidFill>
                  <a:srgbClr val="66410D"/>
                </a:solidFill>
              </a:rPr>
              <a:t>all LACRALO At-Large Structure </a:t>
            </a:r>
            <a:r>
              <a:rPr lang="en-US" altLang="ja-JP" sz="2200" dirty="0" smtClean="0">
                <a:solidFill>
                  <a:srgbClr val="66410D"/>
                </a:solidFill>
              </a:rPr>
              <a:t>representatives on </a:t>
            </a:r>
            <a:r>
              <a:rPr lang="en-US" altLang="ja-JP" sz="2200" dirty="0">
                <a:solidFill>
                  <a:srgbClr val="66410D"/>
                </a:solidFill>
              </a:rPr>
              <a:t>the key sets of issues and options that </a:t>
            </a:r>
            <a:r>
              <a:rPr lang="en-US" altLang="ja-JP" sz="2200" dirty="0" smtClean="0">
                <a:solidFill>
                  <a:srgbClr val="66410D"/>
                </a:solidFill>
              </a:rPr>
              <a:t>emerge</a:t>
            </a:r>
            <a:r>
              <a:rPr lang="en-US" altLang="ja-JP" sz="2200" dirty="0">
                <a:solidFill>
                  <a:srgbClr val="66410D"/>
                </a:solidFill>
              </a:rPr>
              <a:t> </a:t>
            </a:r>
            <a:r>
              <a:rPr lang="en-US" altLang="ja-JP" sz="2200" dirty="0" smtClean="0">
                <a:solidFill>
                  <a:srgbClr val="66410D"/>
                </a:solidFill>
              </a:rPr>
              <a:t>from the interviews.</a:t>
            </a:r>
            <a:endParaRPr lang="en-US" sz="2200" dirty="0" smtClean="0"/>
          </a:p>
          <a:p>
            <a:pPr eaLnBrk="1" hangingPunct="1">
              <a:lnSpc>
                <a:spcPct val="120000"/>
              </a:lnSpc>
              <a:spcBef>
                <a:spcPts val="1200"/>
              </a:spcBef>
              <a:buSzTx/>
              <a:buNone/>
            </a:pPr>
            <a:r>
              <a:rPr lang="en-US" sz="2200" b="1" dirty="0" smtClean="0">
                <a:solidFill>
                  <a:srgbClr val="66410D"/>
                </a:solidFill>
              </a:rPr>
              <a:t>Diagnostic Report: </a:t>
            </a:r>
          </a:p>
          <a:p>
            <a:pPr eaLnBrk="1" hangingPunct="1">
              <a:lnSpc>
                <a:spcPct val="120000"/>
              </a:lnSpc>
              <a:spcBef>
                <a:spcPts val="1200"/>
              </a:spcBef>
              <a:buSzTx/>
              <a:buNone/>
            </a:pPr>
            <a:r>
              <a:rPr lang="en-US" sz="2200" dirty="0" smtClean="0">
                <a:solidFill>
                  <a:srgbClr val="66410D"/>
                </a:solidFill>
              </a:rPr>
              <a:t>The analysis of this information will </a:t>
            </a:r>
            <a:r>
              <a:rPr lang="en-US" sz="2200" dirty="0">
                <a:solidFill>
                  <a:srgbClr val="66410D"/>
                </a:solidFill>
              </a:rPr>
              <a:t>result in a </a:t>
            </a:r>
            <a:r>
              <a:rPr lang="en-US" sz="2200" dirty="0" smtClean="0">
                <a:solidFill>
                  <a:srgbClr val="66410D"/>
                </a:solidFill>
              </a:rPr>
              <a:t>Diagnostic draft </a:t>
            </a:r>
            <a:r>
              <a:rPr lang="en-US" sz="2200" dirty="0">
                <a:solidFill>
                  <a:srgbClr val="66410D"/>
                </a:solidFill>
              </a:rPr>
              <a:t>report that </a:t>
            </a:r>
            <a:r>
              <a:rPr lang="en-US" sz="2200" dirty="0" smtClean="0">
                <a:solidFill>
                  <a:srgbClr val="66410D"/>
                </a:solidFill>
              </a:rPr>
              <a:t>summarizes </a:t>
            </a:r>
            <a:r>
              <a:rPr lang="en-US" sz="2200" dirty="0">
                <a:solidFill>
                  <a:srgbClr val="66410D"/>
                </a:solidFill>
              </a:rPr>
              <a:t>key issues, challenges, and opportunities for moving forward, as well as </a:t>
            </a:r>
            <a:r>
              <a:rPr lang="en-US" sz="2200" i="1" dirty="0">
                <a:solidFill>
                  <a:srgbClr val="66410D"/>
                </a:solidFill>
              </a:rPr>
              <a:t>recommendations for how to design a subsequent in-person engagement</a:t>
            </a:r>
            <a:r>
              <a:rPr lang="en-US" sz="2200" dirty="0" smtClean="0">
                <a:solidFill>
                  <a:srgbClr val="66410D"/>
                </a:solidFill>
              </a:rPr>
              <a:t>. </a:t>
            </a:r>
          </a:p>
          <a:p>
            <a:pPr eaLnBrk="1" hangingPunct="1">
              <a:lnSpc>
                <a:spcPct val="120000"/>
              </a:lnSpc>
              <a:spcBef>
                <a:spcPts val="1200"/>
              </a:spcBef>
              <a:buSzTx/>
              <a:buNone/>
            </a:pPr>
            <a:r>
              <a:rPr lang="en-US" sz="2200" dirty="0" smtClean="0">
                <a:solidFill>
                  <a:srgbClr val="66410D"/>
                </a:solidFill>
              </a:rPr>
              <a:t>We will circulate the report inside the community for feedback.</a:t>
            </a:r>
            <a:endParaRPr lang="en-US" sz="2200" dirty="0">
              <a:solidFill>
                <a:srgbClr val="66410D"/>
              </a:solidFill>
            </a:endParaRPr>
          </a:p>
          <a:p>
            <a:pPr eaLnBrk="1" hangingPunct="1">
              <a:lnSpc>
                <a:spcPct val="120000"/>
              </a:lnSpc>
              <a:spcBef>
                <a:spcPts val="1200"/>
              </a:spcBef>
              <a:buSzTx/>
              <a:buNone/>
            </a:pPr>
            <a:endParaRPr lang="en-US" altLang="ja-JP" sz="2200" dirty="0" smtClean="0">
              <a:solidFill>
                <a:srgbClr val="66410D"/>
              </a:solidFill>
            </a:endParaRPr>
          </a:p>
          <a:p>
            <a:pPr eaLnBrk="1" hangingPunct="1">
              <a:lnSpc>
                <a:spcPct val="120000"/>
              </a:lnSpc>
              <a:spcBef>
                <a:spcPts val="1200"/>
              </a:spcBef>
              <a:buSzTx/>
              <a:buNone/>
            </a:pPr>
            <a:endParaRPr lang="en-US" altLang="ja-JP" sz="2200" dirty="0">
              <a:solidFill>
                <a:srgbClr val="66410D"/>
              </a:solidFill>
            </a:endParaRPr>
          </a:p>
        </p:txBody>
      </p:sp>
      <p:sp>
        <p:nvSpPr>
          <p:cNvPr id="8" name="Rectangle 7"/>
          <p:cNvSpPr>
            <a:spLocks noChangeArrowheads="1"/>
          </p:cNvSpPr>
          <p:nvPr/>
        </p:nvSpPr>
        <p:spPr bwMode="auto">
          <a:xfrm>
            <a:off x="228600" y="228600"/>
            <a:ext cx="89154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buSzTx/>
              <a:buFontTx/>
              <a:buNone/>
            </a:pPr>
            <a:r>
              <a:rPr lang="en-US" altLang="en-US" b="1" dirty="0" smtClean="0">
                <a:solidFill>
                  <a:schemeClr val="bg1"/>
                </a:solidFill>
                <a:latin typeface="Arial Black" pitchFamily="34" charset="0"/>
              </a:rPr>
              <a:t>Diagnostic: where will it come from?</a:t>
            </a:r>
            <a:endParaRPr lang="en-US" altLang="en-US" b="1" dirty="0">
              <a:solidFill>
                <a:schemeClr val="bg1"/>
              </a:solidFill>
              <a:latin typeface="Arial Black" pitchFamily="34" charset="0"/>
            </a:endParaRPr>
          </a:p>
        </p:txBody>
      </p:sp>
    </p:spTree>
    <p:extLst>
      <p:ext uri="{BB962C8B-B14F-4D97-AF65-F5344CB8AC3E}">
        <p14:creationId xmlns:p14="http://schemas.microsoft.com/office/powerpoint/2010/main" val="205120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4"/>
          <p:cNvGrpSpPr>
            <a:grpSpLocks/>
          </p:cNvGrpSpPr>
          <p:nvPr/>
        </p:nvGrpSpPr>
        <p:grpSpPr bwMode="auto">
          <a:xfrm>
            <a:off x="-71438" y="0"/>
            <a:ext cx="9247188" cy="1055688"/>
            <a:chOff x="-70950" y="0"/>
            <a:chExt cx="9246326" cy="1055064"/>
          </a:xfrm>
        </p:grpSpPr>
        <p:pic>
          <p:nvPicPr>
            <p:cNvPr id="19463" name="Picture 3" descr="D:\Pictures\Wallpaper\Header Imag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950" y="870905"/>
              <a:ext cx="9246326" cy="1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3" descr="D:\Pictures\Wallpaper\Header Image.png"/>
            <p:cNvPicPr>
              <a:picLocks noChangeAspect="1" noChangeArrowheads="1"/>
            </p:cNvPicPr>
            <p:nvPr/>
          </p:nvPicPr>
          <p:blipFill>
            <a:blip r:embed="rId4" cstate="email">
              <a:extLst>
                <a:ext uri="{28A0092B-C50C-407E-A947-70E740481C1C}">
                  <a14:useLocalDpi xmlns:a14="http://schemas.microsoft.com/office/drawing/2010/main"/>
                </a:ext>
              </a:extLst>
            </a:blip>
            <a:srcRect l="-48"/>
            <a:stretch>
              <a:fillRect/>
            </a:stretch>
          </p:blipFill>
          <p:spPr bwMode="auto">
            <a:xfrm>
              <a:off x="-70950" y="0"/>
              <a:ext cx="9246326" cy="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9" name="Rectangle 7"/>
          <p:cNvSpPr>
            <a:spLocks noChangeArrowheads="1"/>
          </p:cNvSpPr>
          <p:nvPr/>
        </p:nvSpPr>
        <p:spPr bwMode="auto">
          <a:xfrm>
            <a:off x="228600" y="146447"/>
            <a:ext cx="8915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buSzTx/>
              <a:buFontTx/>
              <a:buNone/>
            </a:pPr>
            <a:r>
              <a:rPr lang="en-US" altLang="en-US" sz="3400" b="1" dirty="0" smtClean="0">
                <a:solidFill>
                  <a:schemeClr val="bg1"/>
                </a:solidFill>
                <a:latin typeface="Arial Black" pitchFamily="34" charset="0"/>
              </a:rPr>
              <a:t>Diagnostic =&gt; In-person engagement</a:t>
            </a:r>
            <a:endParaRPr lang="en-US" altLang="en-US" sz="3400" b="1" dirty="0">
              <a:solidFill>
                <a:schemeClr val="bg1"/>
              </a:solidFill>
              <a:latin typeface="Arial Black" pitchFamily="34" charset="0"/>
            </a:endParaRPr>
          </a:p>
        </p:txBody>
      </p:sp>
      <p:sp>
        <p:nvSpPr>
          <p:cNvPr id="19460" name="Rectangle 3"/>
          <p:cNvSpPr>
            <a:spLocks noChangeArrowheads="1"/>
          </p:cNvSpPr>
          <p:nvPr/>
        </p:nvSpPr>
        <p:spPr bwMode="auto">
          <a:xfrm>
            <a:off x="381000" y="1761639"/>
            <a:ext cx="8610600" cy="582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102870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lnSpc>
                <a:spcPct val="120000"/>
              </a:lnSpc>
              <a:spcBef>
                <a:spcPts val="1200"/>
              </a:spcBef>
              <a:buSzTx/>
              <a:buNone/>
            </a:pPr>
            <a:r>
              <a:rPr lang="en-US" sz="2600" dirty="0" smtClean="0">
                <a:solidFill>
                  <a:srgbClr val="66410D"/>
                </a:solidFill>
              </a:rPr>
              <a:t>After the diagnostic has circulated around the LACRALO community and is well understood and commented, </a:t>
            </a:r>
            <a:r>
              <a:rPr lang="en-US" sz="2600" dirty="0">
                <a:solidFill>
                  <a:srgbClr val="66410D"/>
                </a:solidFill>
              </a:rPr>
              <a:t>w</a:t>
            </a:r>
            <a:r>
              <a:rPr lang="en-US" sz="2600" dirty="0" smtClean="0">
                <a:solidFill>
                  <a:srgbClr val="66410D"/>
                </a:solidFill>
              </a:rPr>
              <a:t>e </a:t>
            </a:r>
            <a:r>
              <a:rPr lang="en-US" sz="2600" dirty="0">
                <a:solidFill>
                  <a:srgbClr val="66410D"/>
                </a:solidFill>
              </a:rPr>
              <a:t>expect to lead </a:t>
            </a:r>
            <a:r>
              <a:rPr lang="en-US" sz="2600" dirty="0" smtClean="0">
                <a:solidFill>
                  <a:srgbClr val="66410D"/>
                </a:solidFill>
              </a:rPr>
              <a:t>an in</a:t>
            </a:r>
            <a:r>
              <a:rPr lang="en-US" sz="2600" dirty="0">
                <a:solidFill>
                  <a:srgbClr val="66410D"/>
                </a:solidFill>
              </a:rPr>
              <a:t>-person </a:t>
            </a:r>
            <a:r>
              <a:rPr lang="en-US" sz="2600" dirty="0" smtClean="0">
                <a:solidFill>
                  <a:srgbClr val="66410D"/>
                </a:solidFill>
              </a:rPr>
              <a:t>engagement with members </a:t>
            </a:r>
            <a:r>
              <a:rPr lang="en-US" sz="2600" dirty="0">
                <a:solidFill>
                  <a:srgbClr val="66410D"/>
                </a:solidFill>
              </a:rPr>
              <a:t>of the LACRALO community </a:t>
            </a:r>
            <a:r>
              <a:rPr lang="en-US" sz="2600" dirty="0" smtClean="0">
                <a:solidFill>
                  <a:srgbClr val="66410D"/>
                </a:solidFill>
              </a:rPr>
              <a:t>(later </a:t>
            </a:r>
            <a:r>
              <a:rPr lang="en-US" sz="2600" dirty="0">
                <a:solidFill>
                  <a:srgbClr val="66410D"/>
                </a:solidFill>
              </a:rPr>
              <a:t>this </a:t>
            </a:r>
            <a:r>
              <a:rPr lang="en-US" sz="2600" dirty="0" smtClean="0">
                <a:solidFill>
                  <a:srgbClr val="66410D"/>
                </a:solidFill>
              </a:rPr>
              <a:t>year). </a:t>
            </a:r>
          </a:p>
          <a:p>
            <a:pPr algn="ctr" eaLnBrk="1" hangingPunct="1">
              <a:lnSpc>
                <a:spcPct val="120000"/>
              </a:lnSpc>
              <a:spcBef>
                <a:spcPts val="1200"/>
              </a:spcBef>
              <a:buSzTx/>
              <a:buNone/>
            </a:pPr>
            <a:r>
              <a:rPr lang="en-US" sz="2600" i="1" dirty="0" smtClean="0">
                <a:solidFill>
                  <a:srgbClr val="66410D"/>
                </a:solidFill>
              </a:rPr>
              <a:t>(The diagnostic will </a:t>
            </a:r>
            <a:r>
              <a:rPr lang="en-US" sz="2600" i="1" dirty="0">
                <a:solidFill>
                  <a:srgbClr val="66410D"/>
                </a:solidFill>
              </a:rPr>
              <a:t>determine the objectives and methodology for that interaction</a:t>
            </a:r>
            <a:r>
              <a:rPr lang="en-US" sz="2600" i="1" dirty="0" smtClean="0">
                <a:solidFill>
                  <a:srgbClr val="66410D"/>
                </a:solidFill>
              </a:rPr>
              <a:t>. In principle, the in-person workshop will seek to develop specific steps that will allow LACRALO to function effectively, as well as a commitment to pursue those steps.)</a:t>
            </a:r>
            <a:r>
              <a:rPr lang="en-US" sz="2600" dirty="0" smtClean="0">
                <a:solidFill>
                  <a:srgbClr val="66410D"/>
                </a:solidFill>
              </a:rPr>
              <a:t> </a:t>
            </a:r>
            <a:endParaRPr lang="en-US" sz="2600" dirty="0">
              <a:solidFill>
                <a:srgbClr val="66410D"/>
              </a:solidFill>
            </a:endParaRPr>
          </a:p>
          <a:p>
            <a:pPr eaLnBrk="1" hangingPunct="1">
              <a:lnSpc>
                <a:spcPct val="120000"/>
              </a:lnSpc>
              <a:spcBef>
                <a:spcPts val="1200"/>
              </a:spcBef>
              <a:buSzTx/>
              <a:buNone/>
            </a:pPr>
            <a:endParaRPr lang="en-US" altLang="ja-JP" sz="2600" dirty="0">
              <a:solidFill>
                <a:srgbClr val="66410D"/>
              </a:solidFill>
            </a:endParaRPr>
          </a:p>
          <a:p>
            <a:pPr eaLnBrk="1" hangingPunct="1">
              <a:lnSpc>
                <a:spcPct val="120000"/>
              </a:lnSpc>
              <a:spcBef>
                <a:spcPts val="1200"/>
              </a:spcBef>
              <a:buSzTx/>
              <a:buNone/>
            </a:pPr>
            <a:endParaRPr lang="en-US" altLang="ja-JP" sz="2600" dirty="0">
              <a:solidFill>
                <a:srgbClr val="66410D"/>
              </a:solidFill>
            </a:endParaRPr>
          </a:p>
        </p:txBody>
      </p:sp>
    </p:spTree>
    <p:extLst>
      <p:ext uri="{BB962C8B-B14F-4D97-AF65-F5344CB8AC3E}">
        <p14:creationId xmlns:p14="http://schemas.microsoft.com/office/powerpoint/2010/main" val="1184926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4"/>
          <p:cNvGrpSpPr>
            <a:grpSpLocks/>
          </p:cNvGrpSpPr>
          <p:nvPr/>
        </p:nvGrpSpPr>
        <p:grpSpPr bwMode="auto">
          <a:xfrm>
            <a:off x="-71438" y="0"/>
            <a:ext cx="9247188" cy="1055688"/>
            <a:chOff x="-70950" y="0"/>
            <a:chExt cx="9246326" cy="1055064"/>
          </a:xfrm>
        </p:grpSpPr>
        <p:pic>
          <p:nvPicPr>
            <p:cNvPr id="19463" name="Picture 3" descr="D:\Pictures\Wallpaper\Header Imag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950" y="870905"/>
              <a:ext cx="9246326" cy="1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3" descr="D:\Pictures\Wallpaper\Header Image.png"/>
            <p:cNvPicPr>
              <a:picLocks noChangeAspect="1" noChangeArrowheads="1"/>
            </p:cNvPicPr>
            <p:nvPr/>
          </p:nvPicPr>
          <p:blipFill>
            <a:blip r:embed="rId4" cstate="email">
              <a:extLst>
                <a:ext uri="{28A0092B-C50C-407E-A947-70E740481C1C}">
                  <a14:useLocalDpi xmlns:a14="http://schemas.microsoft.com/office/drawing/2010/main"/>
                </a:ext>
              </a:extLst>
            </a:blip>
            <a:srcRect l="-48"/>
            <a:stretch>
              <a:fillRect/>
            </a:stretch>
          </p:blipFill>
          <p:spPr bwMode="auto">
            <a:xfrm>
              <a:off x="-70950" y="0"/>
              <a:ext cx="9246326" cy="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9" name="Rectangle 7"/>
          <p:cNvSpPr>
            <a:spLocks noChangeArrowheads="1"/>
          </p:cNvSpPr>
          <p:nvPr/>
        </p:nvSpPr>
        <p:spPr bwMode="auto">
          <a:xfrm>
            <a:off x="228600" y="228600"/>
            <a:ext cx="8915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buSzTx/>
              <a:buFontTx/>
              <a:buNone/>
            </a:pPr>
            <a:r>
              <a:rPr lang="en-US" altLang="en-US" sz="3400" b="1" dirty="0" smtClean="0">
                <a:solidFill>
                  <a:schemeClr val="bg1"/>
                </a:solidFill>
                <a:latin typeface="Arial Black" pitchFamily="34" charset="0"/>
              </a:rPr>
              <a:t>Timeline and next steps</a:t>
            </a:r>
            <a:endParaRPr lang="en-US" altLang="en-US" sz="3400" b="1" dirty="0">
              <a:solidFill>
                <a:schemeClr val="bg1"/>
              </a:solidFill>
              <a:latin typeface="Arial Black" pitchFamily="34" charset="0"/>
            </a:endParaRPr>
          </a:p>
        </p:txBody>
      </p:sp>
      <p:sp>
        <p:nvSpPr>
          <p:cNvPr id="19460" name="Rectangle 3"/>
          <p:cNvSpPr>
            <a:spLocks noChangeArrowheads="1"/>
          </p:cNvSpPr>
          <p:nvPr/>
        </p:nvSpPr>
        <p:spPr bwMode="auto">
          <a:xfrm>
            <a:off x="381000" y="1371600"/>
            <a:ext cx="8610600" cy="644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102870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a:buNone/>
            </a:pPr>
            <a:r>
              <a:rPr lang="en-US" sz="2800" dirty="0" smtClean="0">
                <a:solidFill>
                  <a:srgbClr val="66410D"/>
                </a:solidFill>
              </a:rPr>
              <a:t>You </a:t>
            </a:r>
            <a:r>
              <a:rPr lang="en-US" sz="2800" dirty="0">
                <a:solidFill>
                  <a:srgbClr val="66410D"/>
                </a:solidFill>
              </a:rPr>
              <a:t>can expect the following communication from us over the coming </a:t>
            </a:r>
            <a:r>
              <a:rPr lang="en-US" sz="2800" dirty="0" smtClean="0">
                <a:solidFill>
                  <a:srgbClr val="66410D"/>
                </a:solidFill>
              </a:rPr>
              <a:t>months</a:t>
            </a:r>
            <a:r>
              <a:rPr lang="en-US" sz="2800" dirty="0">
                <a:solidFill>
                  <a:srgbClr val="66410D"/>
                </a:solidFill>
              </a:rPr>
              <a:t>:</a:t>
            </a:r>
            <a:endParaRPr lang="en-US" sz="2800" dirty="0" smtClean="0">
              <a:solidFill>
                <a:srgbClr val="66410D"/>
              </a:solidFill>
            </a:endParaRPr>
          </a:p>
          <a:p>
            <a:pPr>
              <a:buNone/>
            </a:pPr>
            <a:endParaRPr lang="en-US" sz="2800" dirty="0">
              <a:solidFill>
                <a:srgbClr val="66410D"/>
              </a:solidFill>
            </a:endParaRPr>
          </a:p>
          <a:p>
            <a:pPr marL="457200" indent="-457200"/>
            <a:r>
              <a:rPr lang="en-US" sz="2800" b="1" dirty="0" smtClean="0">
                <a:solidFill>
                  <a:srgbClr val="66410D"/>
                </a:solidFill>
              </a:rPr>
              <a:t>July</a:t>
            </a:r>
            <a:r>
              <a:rPr lang="en-US" sz="2800" dirty="0" smtClean="0">
                <a:solidFill>
                  <a:srgbClr val="66410D"/>
                </a:solidFill>
              </a:rPr>
              <a:t> </a:t>
            </a:r>
            <a:r>
              <a:rPr lang="en-US" sz="2800" dirty="0">
                <a:solidFill>
                  <a:srgbClr val="66410D"/>
                </a:solidFill>
              </a:rPr>
              <a:t>– We will be reaching out to several of you to conduct interviews. We will also send out the </a:t>
            </a:r>
            <a:r>
              <a:rPr lang="en-US" sz="2800" dirty="0" smtClean="0">
                <a:solidFill>
                  <a:srgbClr val="66410D"/>
                </a:solidFill>
              </a:rPr>
              <a:t>online survey </a:t>
            </a:r>
            <a:r>
              <a:rPr lang="en-US" sz="2800" dirty="0">
                <a:solidFill>
                  <a:srgbClr val="66410D"/>
                </a:solidFill>
              </a:rPr>
              <a:t>by late July.</a:t>
            </a:r>
          </a:p>
          <a:p>
            <a:pPr marL="457200" indent="-457200"/>
            <a:r>
              <a:rPr lang="en-US" sz="2800" b="1" dirty="0" smtClean="0">
                <a:solidFill>
                  <a:srgbClr val="66410D"/>
                </a:solidFill>
              </a:rPr>
              <a:t>August</a:t>
            </a:r>
            <a:r>
              <a:rPr lang="en-US" sz="2800" dirty="0" smtClean="0">
                <a:solidFill>
                  <a:srgbClr val="66410D"/>
                </a:solidFill>
              </a:rPr>
              <a:t> </a:t>
            </a:r>
            <a:r>
              <a:rPr lang="en-US" sz="2800" dirty="0">
                <a:solidFill>
                  <a:srgbClr val="66410D"/>
                </a:solidFill>
              </a:rPr>
              <a:t>– We will share a draft report and recommend details for an in-person process</a:t>
            </a:r>
          </a:p>
          <a:p>
            <a:pPr marL="457200" indent="-457200"/>
            <a:r>
              <a:rPr lang="en-US" sz="2800" b="1" dirty="0" smtClean="0">
                <a:solidFill>
                  <a:srgbClr val="66410D"/>
                </a:solidFill>
              </a:rPr>
              <a:t>Fall / Winter 2016</a:t>
            </a:r>
            <a:r>
              <a:rPr lang="en-US" sz="2800" dirty="0" smtClean="0">
                <a:solidFill>
                  <a:srgbClr val="66410D"/>
                </a:solidFill>
              </a:rPr>
              <a:t> </a:t>
            </a:r>
            <a:r>
              <a:rPr lang="en-US" sz="2800" dirty="0">
                <a:solidFill>
                  <a:srgbClr val="66410D"/>
                </a:solidFill>
              </a:rPr>
              <a:t>– We tentatively expect an in-person workshop </a:t>
            </a:r>
            <a:r>
              <a:rPr lang="en-US" sz="2800" dirty="0" smtClean="0">
                <a:solidFill>
                  <a:srgbClr val="66410D"/>
                </a:solidFill>
              </a:rPr>
              <a:t>during the final 3 months of 2016</a:t>
            </a:r>
            <a:endParaRPr lang="en-US" sz="2800" dirty="0">
              <a:solidFill>
                <a:srgbClr val="66410D"/>
              </a:solidFill>
            </a:endParaRPr>
          </a:p>
          <a:p>
            <a:pPr marL="457200" indent="-457200" eaLnBrk="1" hangingPunct="1">
              <a:lnSpc>
                <a:spcPct val="120000"/>
              </a:lnSpc>
              <a:spcBef>
                <a:spcPts val="1200"/>
              </a:spcBef>
              <a:buSzTx/>
            </a:pPr>
            <a:endParaRPr lang="en-US" altLang="ja-JP" sz="2600" dirty="0" smtClean="0">
              <a:solidFill>
                <a:srgbClr val="66410D"/>
              </a:solidFill>
            </a:endParaRPr>
          </a:p>
          <a:p>
            <a:pPr eaLnBrk="1" hangingPunct="1">
              <a:lnSpc>
                <a:spcPct val="120000"/>
              </a:lnSpc>
              <a:spcBef>
                <a:spcPts val="1200"/>
              </a:spcBef>
              <a:buSzTx/>
              <a:buNone/>
            </a:pPr>
            <a:endParaRPr lang="en-US" altLang="ja-JP" sz="2600" dirty="0">
              <a:solidFill>
                <a:srgbClr val="66410D"/>
              </a:solidFill>
            </a:endParaRPr>
          </a:p>
        </p:txBody>
      </p:sp>
    </p:spTree>
    <p:extLst>
      <p:ext uri="{BB962C8B-B14F-4D97-AF65-F5344CB8AC3E}">
        <p14:creationId xmlns:p14="http://schemas.microsoft.com/office/powerpoint/2010/main" val="3203555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4"/>
          <p:cNvGrpSpPr>
            <a:grpSpLocks/>
          </p:cNvGrpSpPr>
          <p:nvPr/>
        </p:nvGrpSpPr>
        <p:grpSpPr bwMode="auto">
          <a:xfrm>
            <a:off x="-71438" y="0"/>
            <a:ext cx="9247188" cy="1055688"/>
            <a:chOff x="-70950" y="0"/>
            <a:chExt cx="9246326" cy="1055064"/>
          </a:xfrm>
        </p:grpSpPr>
        <p:pic>
          <p:nvPicPr>
            <p:cNvPr id="20485" name="Picture 3" descr="D:\Pictures\Wallpaper\Header Imag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950" y="870905"/>
              <a:ext cx="9246326" cy="1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descr="D:\Pictures\Wallpaper\Header Image.png"/>
            <p:cNvPicPr>
              <a:picLocks noChangeAspect="1" noChangeArrowheads="1"/>
            </p:cNvPicPr>
            <p:nvPr/>
          </p:nvPicPr>
          <p:blipFill>
            <a:blip r:embed="rId4" cstate="email">
              <a:extLst>
                <a:ext uri="{28A0092B-C50C-407E-A947-70E740481C1C}">
                  <a14:useLocalDpi xmlns:a14="http://schemas.microsoft.com/office/drawing/2010/main"/>
                </a:ext>
              </a:extLst>
            </a:blip>
            <a:srcRect l="-48"/>
            <a:stretch>
              <a:fillRect/>
            </a:stretch>
          </p:blipFill>
          <p:spPr bwMode="auto">
            <a:xfrm>
              <a:off x="-70950" y="0"/>
              <a:ext cx="9246326" cy="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3" name="Rectangle 7"/>
          <p:cNvSpPr>
            <a:spLocks noChangeArrowheads="1"/>
          </p:cNvSpPr>
          <p:nvPr/>
        </p:nvSpPr>
        <p:spPr bwMode="auto">
          <a:xfrm>
            <a:off x="228600" y="152400"/>
            <a:ext cx="891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buSzTx/>
              <a:buFontTx/>
              <a:buNone/>
            </a:pPr>
            <a:r>
              <a:rPr lang="en-US" altLang="en-US" sz="3600" b="1" dirty="0" smtClean="0">
                <a:solidFill>
                  <a:schemeClr val="bg1"/>
                </a:solidFill>
                <a:latin typeface="Arial Black" pitchFamily="34" charset="0"/>
              </a:rPr>
              <a:t>The </a:t>
            </a:r>
            <a:r>
              <a:rPr lang="en-US" altLang="en-US" sz="3600" b="1" dirty="0">
                <a:solidFill>
                  <a:schemeClr val="bg1"/>
                </a:solidFill>
                <a:latin typeface="Arial Black" pitchFamily="34" charset="0"/>
              </a:rPr>
              <a:t>m</a:t>
            </a:r>
            <a:r>
              <a:rPr lang="en-US" altLang="en-US" sz="3600" b="1" dirty="0" smtClean="0">
                <a:solidFill>
                  <a:schemeClr val="bg1"/>
                </a:solidFill>
                <a:latin typeface="Arial Black" pitchFamily="34" charset="0"/>
              </a:rPr>
              <a:t>ediation team</a:t>
            </a:r>
            <a:endParaRPr lang="en-US" altLang="en-US" sz="3600" b="1" u="sng" dirty="0">
              <a:solidFill>
                <a:schemeClr val="bg1"/>
              </a:solidFill>
              <a:latin typeface="Arial Black" pitchFamily="34" charset="0"/>
            </a:endParaRPr>
          </a:p>
        </p:txBody>
      </p:sp>
      <p:sp>
        <p:nvSpPr>
          <p:cNvPr id="7" name="Rectangle 3"/>
          <p:cNvSpPr>
            <a:spLocks noChangeArrowheads="1"/>
          </p:cNvSpPr>
          <p:nvPr/>
        </p:nvSpPr>
        <p:spPr bwMode="auto">
          <a:xfrm>
            <a:off x="381000" y="1484308"/>
            <a:ext cx="8610600" cy="590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102870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a:buNone/>
            </a:pPr>
            <a:r>
              <a:rPr lang="en-US" altLang="ja-JP" sz="2800" dirty="0" smtClean="0">
                <a:solidFill>
                  <a:srgbClr val="66410D"/>
                </a:solidFill>
              </a:rPr>
              <a:t>Our bi-lingual team brings together experienced mediators from two organizations: Value Negotiatio</a:t>
            </a:r>
            <a:r>
              <a:rPr lang="en-US" altLang="ja-JP" sz="2800" dirty="0">
                <a:solidFill>
                  <a:srgbClr val="66410D"/>
                </a:solidFill>
              </a:rPr>
              <a:t>n</a:t>
            </a:r>
            <a:r>
              <a:rPr lang="en-US" altLang="ja-JP" sz="2800" dirty="0" smtClean="0">
                <a:solidFill>
                  <a:srgbClr val="66410D"/>
                </a:solidFill>
              </a:rPr>
              <a:t> (</a:t>
            </a:r>
            <a:r>
              <a:rPr lang="en-US" altLang="ja-JP" sz="2800" dirty="0" smtClean="0">
                <a:solidFill>
                  <a:srgbClr val="66410D"/>
                </a:solidFill>
                <a:hlinkClick r:id="rId5"/>
              </a:rPr>
              <a:t>www.valuenegotiation.com</a:t>
            </a:r>
            <a:r>
              <a:rPr lang="en-US" altLang="ja-JP" sz="2800" dirty="0">
                <a:solidFill>
                  <a:srgbClr val="66410D"/>
                </a:solidFill>
              </a:rPr>
              <a:t>)</a:t>
            </a:r>
            <a:r>
              <a:rPr lang="en-US" altLang="ja-JP" sz="2800" dirty="0" smtClean="0">
                <a:solidFill>
                  <a:srgbClr val="66410D"/>
                </a:solidFill>
              </a:rPr>
              <a:t> and the Consensus Building Institute (</a:t>
            </a:r>
            <a:r>
              <a:rPr lang="en-US" altLang="ja-JP" sz="2800" dirty="0" smtClean="0">
                <a:solidFill>
                  <a:srgbClr val="66410D"/>
                </a:solidFill>
                <a:hlinkClick r:id="rId6"/>
              </a:rPr>
              <a:t>www.cbuilding.org</a:t>
            </a:r>
            <a:r>
              <a:rPr lang="en-US" altLang="ja-JP" sz="2800" dirty="0" smtClean="0">
                <a:solidFill>
                  <a:srgbClr val="66410D"/>
                </a:solidFill>
              </a:rPr>
              <a:t>). We have direct experience working with leaders </a:t>
            </a:r>
            <a:r>
              <a:rPr lang="en-US" altLang="ja-JP" sz="2800" smtClean="0">
                <a:solidFill>
                  <a:srgbClr val="66410D"/>
                </a:solidFill>
              </a:rPr>
              <a:t>from the Caribbean </a:t>
            </a:r>
            <a:r>
              <a:rPr lang="en-US" altLang="ja-JP" sz="2800" dirty="0" smtClean="0">
                <a:solidFill>
                  <a:srgbClr val="66410D"/>
                </a:solidFill>
              </a:rPr>
              <a:t>and Latin America.</a:t>
            </a:r>
            <a:r>
              <a:rPr lang="en-US" altLang="ja-JP" sz="2800" dirty="0">
                <a:solidFill>
                  <a:srgbClr val="66410D"/>
                </a:solidFill>
              </a:rPr>
              <a:t> </a:t>
            </a:r>
            <a:r>
              <a:rPr lang="en-US" altLang="ja-JP" sz="2800" dirty="0" smtClean="0">
                <a:solidFill>
                  <a:srgbClr val="66410D"/>
                </a:solidFill>
              </a:rPr>
              <a:t>Short bios are included. </a:t>
            </a:r>
          </a:p>
          <a:p>
            <a:pPr>
              <a:buNone/>
            </a:pPr>
            <a:endParaRPr lang="en-US" altLang="ja-JP" sz="2800" dirty="0">
              <a:solidFill>
                <a:srgbClr val="66410D"/>
              </a:solidFill>
            </a:endParaRPr>
          </a:p>
          <a:p>
            <a:pPr>
              <a:buNone/>
            </a:pPr>
            <a:r>
              <a:rPr lang="en-US" altLang="ja-JP" sz="2800" dirty="0" smtClean="0">
                <a:solidFill>
                  <a:srgbClr val="66410D"/>
                </a:solidFill>
              </a:rPr>
              <a:t>Please feel free to contact us.</a:t>
            </a:r>
          </a:p>
          <a:p>
            <a:pPr>
              <a:buNone/>
            </a:pPr>
            <a:endParaRPr lang="en-US" altLang="ja-JP" sz="2800" dirty="0">
              <a:solidFill>
                <a:srgbClr val="66410D"/>
              </a:solidFill>
            </a:endParaRPr>
          </a:p>
          <a:p>
            <a:pPr>
              <a:buNone/>
            </a:pPr>
            <a:r>
              <a:rPr lang="en-US" altLang="ja-JP" sz="2800" dirty="0" smtClean="0">
                <a:solidFill>
                  <a:srgbClr val="66410D"/>
                </a:solidFill>
              </a:rPr>
              <a:t>Merrick </a:t>
            </a:r>
            <a:r>
              <a:rPr lang="en-US" altLang="ja-JP" sz="2800" dirty="0" err="1" smtClean="0">
                <a:solidFill>
                  <a:srgbClr val="66410D"/>
                </a:solidFill>
              </a:rPr>
              <a:t>Hoben</a:t>
            </a:r>
            <a:endParaRPr lang="en-US" altLang="ja-JP" sz="2800" dirty="0" smtClean="0">
              <a:solidFill>
                <a:srgbClr val="66410D"/>
              </a:solidFill>
            </a:endParaRPr>
          </a:p>
          <a:p>
            <a:pPr>
              <a:buNone/>
            </a:pPr>
            <a:r>
              <a:rPr lang="en-US" altLang="ja-JP" sz="2800" dirty="0" err="1" smtClean="0">
                <a:solidFill>
                  <a:srgbClr val="66410D"/>
                </a:solidFill>
              </a:rPr>
              <a:t>mhoben@cbuilding.org</a:t>
            </a:r>
            <a:endParaRPr lang="en-US" altLang="ja-JP" sz="2600" dirty="0" smtClean="0">
              <a:solidFill>
                <a:srgbClr val="66410D"/>
              </a:solidFill>
            </a:endParaRPr>
          </a:p>
          <a:p>
            <a:pPr eaLnBrk="1" hangingPunct="1">
              <a:lnSpc>
                <a:spcPct val="120000"/>
              </a:lnSpc>
              <a:spcBef>
                <a:spcPts val="1200"/>
              </a:spcBef>
              <a:buSzTx/>
              <a:buNone/>
            </a:pPr>
            <a:endParaRPr lang="en-US" altLang="ja-JP" sz="2600" dirty="0">
              <a:solidFill>
                <a:srgbClr val="66410D"/>
              </a:solidFill>
            </a:endParaRPr>
          </a:p>
        </p:txBody>
      </p:sp>
    </p:spTree>
    <p:extLst>
      <p:ext uri="{BB962C8B-B14F-4D97-AF65-F5344CB8AC3E}">
        <p14:creationId xmlns:p14="http://schemas.microsoft.com/office/powerpoint/2010/main" val="1834623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4800" y="1447800"/>
            <a:ext cx="13716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KMA10DA479:R001:C001"/>
          <p:cNvSpPr>
            <a:spLocks noChangeArrowheads="1"/>
          </p:cNvSpPr>
          <p:nvPr>
            <p:custDataLst>
              <p:tags r:id="rId1"/>
            </p:custDataLst>
          </p:nvPr>
        </p:nvSpPr>
        <p:spPr bwMode="auto">
          <a:xfrm>
            <a:off x="1981200" y="3657600"/>
            <a:ext cx="6705600" cy="1563688"/>
          </a:xfrm>
          <a:prstGeom prst="rect">
            <a:avLst/>
          </a:prstGeom>
          <a:noFill/>
          <a:ln w="19050">
            <a:noFill/>
            <a:miter lim="800000"/>
            <a:headEnd/>
            <a:tailEnd/>
          </a:ln>
        </p:spPr>
        <p:txBody>
          <a:bodyPr lIns="42616" tIns="43622" rIns="42616" bIns="43622"/>
          <a:lstStyle/>
          <a:p>
            <a:pPr>
              <a:spcBef>
                <a:spcPts val="1800"/>
              </a:spcBef>
              <a:defRPr/>
            </a:pPr>
            <a:endParaRPr lang="en-US" sz="1800" dirty="0">
              <a:solidFill>
                <a:schemeClr val="bg1">
                  <a:lumMod val="50000"/>
                </a:schemeClr>
              </a:solidFill>
              <a:cs typeface="+mn-cs"/>
            </a:endParaRPr>
          </a:p>
        </p:txBody>
      </p:sp>
      <p:sp>
        <p:nvSpPr>
          <p:cNvPr id="25604" name="KMA10DA479:R001:C001"/>
          <p:cNvSpPr>
            <a:spLocks noChangeArrowheads="1"/>
          </p:cNvSpPr>
          <p:nvPr>
            <p:custDataLst>
              <p:tags r:id="rId2"/>
            </p:custDataLst>
          </p:nvPr>
        </p:nvSpPr>
        <p:spPr bwMode="auto">
          <a:xfrm>
            <a:off x="261938" y="3200400"/>
            <a:ext cx="869156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2616" tIns="43622" rIns="42616" bIns="43622"/>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algn="just" eaLnBrk="1" hangingPunct="1">
              <a:spcBef>
                <a:spcPts val="600"/>
              </a:spcBef>
              <a:buSzTx/>
              <a:buFontTx/>
              <a:buNone/>
            </a:pPr>
            <a:r>
              <a:rPr lang="en-US" altLang="en-US" sz="1800" dirty="0" err="1">
                <a:solidFill>
                  <a:srgbClr val="66410D"/>
                </a:solidFill>
              </a:rPr>
              <a:t>Horacio</a:t>
            </a:r>
            <a:r>
              <a:rPr lang="en-US" altLang="en-US" sz="1800" dirty="0">
                <a:solidFill>
                  <a:srgbClr val="66410D"/>
                </a:solidFill>
              </a:rPr>
              <a:t> worked at Cambridge Negotiation Strategies and CMI (a spin-off from the Harvard Negotiation Project) and earlier at two prestigious law firms in Brazil. He has worked for the </a:t>
            </a:r>
            <a:r>
              <a:rPr lang="en-US" altLang="en-US" sz="1800" b="1" dirty="0">
                <a:solidFill>
                  <a:srgbClr val="66410D"/>
                </a:solidFill>
              </a:rPr>
              <a:t>International Court of Arbitration </a:t>
            </a:r>
            <a:r>
              <a:rPr lang="en-US" altLang="en-US" sz="1800" dirty="0">
                <a:solidFill>
                  <a:srgbClr val="66410D"/>
                </a:solidFill>
              </a:rPr>
              <a:t>in Paris and mediated at the courts of Massachusetts. Trained in both civil and common law, </a:t>
            </a:r>
            <a:r>
              <a:rPr lang="en-US" altLang="en-US" sz="1800" dirty="0" err="1">
                <a:solidFill>
                  <a:srgbClr val="66410D"/>
                </a:solidFill>
              </a:rPr>
              <a:t>Horacio</a:t>
            </a:r>
            <a:r>
              <a:rPr lang="en-US" altLang="en-US" sz="1800" dirty="0">
                <a:solidFill>
                  <a:srgbClr val="66410D"/>
                </a:solidFill>
              </a:rPr>
              <a:t> graduated as an </a:t>
            </a:r>
            <a:r>
              <a:rPr lang="en-US" altLang="en-US" sz="1800" b="1" dirty="0">
                <a:solidFill>
                  <a:srgbClr val="66410D"/>
                </a:solidFill>
              </a:rPr>
              <a:t>LL.M. from Harvard Law School </a:t>
            </a:r>
            <a:r>
              <a:rPr lang="en-US" altLang="en-US" sz="1800" dirty="0">
                <a:solidFill>
                  <a:srgbClr val="66410D"/>
                </a:solidFill>
              </a:rPr>
              <a:t>with a concentration on </a:t>
            </a:r>
            <a:r>
              <a:rPr lang="en-US" altLang="en-US" sz="1800" b="1" dirty="0">
                <a:solidFill>
                  <a:srgbClr val="66410D"/>
                </a:solidFill>
              </a:rPr>
              <a:t>alternative dispute resolution</a:t>
            </a:r>
            <a:r>
              <a:rPr lang="en-US" altLang="en-US" sz="1800" dirty="0">
                <a:solidFill>
                  <a:srgbClr val="66410D"/>
                </a:solidFill>
              </a:rPr>
              <a:t>. He received his MBA and his Masters in Organizational Psychology from INSEAD.</a:t>
            </a:r>
          </a:p>
          <a:p>
            <a:pPr algn="just" eaLnBrk="1" hangingPunct="1">
              <a:spcBef>
                <a:spcPts val="600"/>
              </a:spcBef>
              <a:buSzTx/>
              <a:buFontTx/>
              <a:buNone/>
            </a:pPr>
            <a:r>
              <a:rPr lang="en-US" altLang="en-US" sz="1800" dirty="0" err="1">
                <a:solidFill>
                  <a:srgbClr val="66410D"/>
                </a:solidFill>
              </a:rPr>
              <a:t>Horacio</a:t>
            </a:r>
            <a:r>
              <a:rPr lang="en-US" altLang="en-US" sz="1800" dirty="0">
                <a:solidFill>
                  <a:srgbClr val="66410D"/>
                </a:solidFill>
              </a:rPr>
              <a:t> has worked </a:t>
            </a:r>
            <a:r>
              <a:rPr lang="en-US" altLang="en-US" sz="1800" b="1" dirty="0">
                <a:solidFill>
                  <a:srgbClr val="66410D"/>
                </a:solidFill>
              </a:rPr>
              <a:t>all over the world</a:t>
            </a:r>
            <a:r>
              <a:rPr lang="en-US" altLang="en-US" sz="1800" dirty="0">
                <a:solidFill>
                  <a:srgbClr val="66410D"/>
                </a:solidFill>
              </a:rPr>
              <a:t>, mediating </a:t>
            </a:r>
            <a:r>
              <a:rPr lang="en-US" altLang="en-US" sz="1800" b="1" dirty="0">
                <a:solidFill>
                  <a:srgbClr val="66410D"/>
                </a:solidFill>
              </a:rPr>
              <a:t>complex disputes</a:t>
            </a:r>
            <a:r>
              <a:rPr lang="en-US" altLang="en-US" sz="1800" dirty="0">
                <a:solidFill>
                  <a:srgbClr val="66410D"/>
                </a:solidFill>
              </a:rPr>
              <a:t>, facilitating </a:t>
            </a:r>
            <a:r>
              <a:rPr lang="en-US" altLang="en-US" sz="1800" b="1" dirty="0">
                <a:solidFill>
                  <a:srgbClr val="66410D"/>
                </a:solidFill>
              </a:rPr>
              <a:t>dialogue</a:t>
            </a:r>
            <a:r>
              <a:rPr lang="en-US" altLang="en-US" sz="1800" dirty="0">
                <a:solidFill>
                  <a:srgbClr val="66410D"/>
                </a:solidFill>
              </a:rPr>
              <a:t>, developing </a:t>
            </a:r>
            <a:r>
              <a:rPr lang="en-US" altLang="en-US" sz="1800" b="1" dirty="0">
                <a:solidFill>
                  <a:srgbClr val="66410D"/>
                </a:solidFill>
              </a:rPr>
              <a:t>negotiation</a:t>
            </a:r>
            <a:r>
              <a:rPr lang="en-US" altLang="en-US" sz="1800" dirty="0">
                <a:solidFill>
                  <a:srgbClr val="66410D"/>
                </a:solidFill>
              </a:rPr>
              <a:t> &amp; </a:t>
            </a:r>
            <a:r>
              <a:rPr lang="en-US" altLang="en-US" sz="1800" b="1" dirty="0">
                <a:solidFill>
                  <a:srgbClr val="66410D"/>
                </a:solidFill>
              </a:rPr>
              <a:t>consensus building </a:t>
            </a:r>
            <a:r>
              <a:rPr lang="en-US" altLang="en-US" sz="1800" dirty="0">
                <a:solidFill>
                  <a:srgbClr val="66410D"/>
                </a:solidFill>
              </a:rPr>
              <a:t>strategies. He combines this diverse and intense practice with a commitment to keeping himself constantly updated by </a:t>
            </a:r>
            <a:r>
              <a:rPr lang="en-US" altLang="en-US" sz="1800" b="1" dirty="0">
                <a:solidFill>
                  <a:srgbClr val="66410D"/>
                </a:solidFill>
              </a:rPr>
              <a:t>researching and writing </a:t>
            </a:r>
            <a:r>
              <a:rPr lang="en-US" altLang="en-US" sz="1800" dirty="0">
                <a:solidFill>
                  <a:srgbClr val="66410D"/>
                </a:solidFill>
              </a:rPr>
              <a:t>on negotiation. </a:t>
            </a:r>
            <a:r>
              <a:rPr lang="en-US" altLang="en-US" sz="1800" dirty="0" err="1">
                <a:solidFill>
                  <a:srgbClr val="66410D"/>
                </a:solidFill>
              </a:rPr>
              <a:t>Horacio</a:t>
            </a:r>
            <a:r>
              <a:rPr lang="en-US" altLang="en-US" sz="1800" dirty="0">
                <a:solidFill>
                  <a:srgbClr val="66410D"/>
                </a:solidFill>
              </a:rPr>
              <a:t> is an </a:t>
            </a:r>
            <a:r>
              <a:rPr lang="en-US" altLang="en-US" sz="1800" b="1" dirty="0">
                <a:solidFill>
                  <a:srgbClr val="66410D"/>
                </a:solidFill>
              </a:rPr>
              <a:t>entrepreneur </a:t>
            </a:r>
            <a:r>
              <a:rPr lang="en-US" altLang="en-US" sz="1800" dirty="0">
                <a:solidFill>
                  <a:srgbClr val="66410D"/>
                </a:solidFill>
              </a:rPr>
              <a:t>and </a:t>
            </a:r>
            <a:r>
              <a:rPr lang="en-US" altLang="en-US" sz="1800" b="1" dirty="0">
                <a:solidFill>
                  <a:srgbClr val="66410D"/>
                </a:solidFill>
              </a:rPr>
              <a:t>angel investor</a:t>
            </a:r>
            <a:r>
              <a:rPr lang="en-US" altLang="en-US" sz="1800" dirty="0">
                <a:solidFill>
                  <a:srgbClr val="66410D"/>
                </a:solidFill>
              </a:rPr>
              <a:t> with investments in a variety of start-ups all over the world.</a:t>
            </a:r>
          </a:p>
        </p:txBody>
      </p:sp>
      <p:sp>
        <p:nvSpPr>
          <p:cNvPr id="25605" name="KMA10DA479:R001:C001"/>
          <p:cNvSpPr>
            <a:spLocks noChangeArrowheads="1"/>
          </p:cNvSpPr>
          <p:nvPr>
            <p:custDataLst>
              <p:tags r:id="rId3"/>
            </p:custDataLst>
          </p:nvPr>
        </p:nvSpPr>
        <p:spPr bwMode="auto">
          <a:xfrm>
            <a:off x="1828800" y="1447800"/>
            <a:ext cx="7124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2616" tIns="43622" rIns="42616" bIns="43622"/>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algn="just" eaLnBrk="1" hangingPunct="1">
              <a:spcBef>
                <a:spcPts val="1800"/>
              </a:spcBef>
              <a:buSzTx/>
              <a:buFontTx/>
              <a:buNone/>
            </a:pPr>
            <a:r>
              <a:rPr lang="en-US" altLang="en-US" sz="1800" dirty="0" err="1">
                <a:solidFill>
                  <a:srgbClr val="66410D"/>
                </a:solidFill>
              </a:rPr>
              <a:t>Horacio</a:t>
            </a:r>
            <a:r>
              <a:rPr lang="en-US" altLang="en-US" sz="1800" dirty="0">
                <a:solidFill>
                  <a:srgbClr val="66410D"/>
                </a:solidFill>
              </a:rPr>
              <a:t> </a:t>
            </a:r>
            <a:r>
              <a:rPr lang="en-US" altLang="en-US" sz="1800" dirty="0" err="1">
                <a:solidFill>
                  <a:srgbClr val="66410D"/>
                </a:solidFill>
              </a:rPr>
              <a:t>Falcão</a:t>
            </a:r>
            <a:r>
              <a:rPr lang="en-US" altLang="en-US" sz="1800" dirty="0">
                <a:solidFill>
                  <a:srgbClr val="66410D"/>
                </a:solidFill>
              </a:rPr>
              <a:t> is </a:t>
            </a:r>
            <a:r>
              <a:rPr lang="en-US" altLang="en-US" sz="1800" b="1" dirty="0">
                <a:solidFill>
                  <a:srgbClr val="66410D"/>
                </a:solidFill>
              </a:rPr>
              <a:t>the creator of the Value Negotiation method, founder of Value Negotiation Co. and a Senior Affiliate Professor at INSEAD</a:t>
            </a:r>
            <a:r>
              <a:rPr lang="en-US" altLang="en-US" sz="1800" dirty="0">
                <a:solidFill>
                  <a:srgbClr val="66410D"/>
                </a:solidFill>
              </a:rPr>
              <a:t>. At INSEAD he teaches Negotiation, having been voted the Best Elective Professor for nine times in nine years. To his clients, he conducts negotiation and mediation training, coaching, facilitation and consulting to the private and public sectors.</a:t>
            </a:r>
          </a:p>
        </p:txBody>
      </p:sp>
      <p:grpSp>
        <p:nvGrpSpPr>
          <p:cNvPr id="25606" name="Group 4"/>
          <p:cNvGrpSpPr>
            <a:grpSpLocks/>
          </p:cNvGrpSpPr>
          <p:nvPr/>
        </p:nvGrpSpPr>
        <p:grpSpPr bwMode="auto">
          <a:xfrm>
            <a:off x="-71438" y="0"/>
            <a:ext cx="9247188" cy="1055688"/>
            <a:chOff x="-70950" y="0"/>
            <a:chExt cx="9246326" cy="1055064"/>
          </a:xfrm>
        </p:grpSpPr>
        <p:pic>
          <p:nvPicPr>
            <p:cNvPr id="25608" name="Picture 3" descr="D:\Pictures\Wallpaper\Header Imag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950" y="870905"/>
              <a:ext cx="9246326" cy="1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3" descr="D:\Pictures\Wallpaper\Header Image.png"/>
            <p:cNvPicPr>
              <a:picLocks noChangeAspect="1" noChangeArrowheads="1"/>
            </p:cNvPicPr>
            <p:nvPr/>
          </p:nvPicPr>
          <p:blipFill>
            <a:blip r:embed="rId8" cstate="email">
              <a:extLst>
                <a:ext uri="{28A0092B-C50C-407E-A947-70E740481C1C}">
                  <a14:useLocalDpi xmlns:a14="http://schemas.microsoft.com/office/drawing/2010/main"/>
                </a:ext>
              </a:extLst>
            </a:blip>
            <a:srcRect l="-48"/>
            <a:stretch>
              <a:fillRect/>
            </a:stretch>
          </p:blipFill>
          <p:spPr bwMode="auto">
            <a:xfrm>
              <a:off x="-70950" y="0"/>
              <a:ext cx="9246326" cy="91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7" name="Rectangle 7"/>
          <p:cNvSpPr>
            <a:spLocks noChangeArrowheads="1"/>
          </p:cNvSpPr>
          <p:nvPr/>
        </p:nvSpPr>
        <p:spPr bwMode="auto">
          <a:xfrm>
            <a:off x="228600" y="152400"/>
            <a:ext cx="891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3200">
                <a:solidFill>
                  <a:schemeClr val="tx1"/>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800">
                <a:solidFill>
                  <a:schemeClr val="tx1"/>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hangingPunct="1">
              <a:spcBef>
                <a:spcPct val="0"/>
              </a:spcBef>
              <a:buSzTx/>
              <a:buFontTx/>
              <a:buNone/>
            </a:pPr>
            <a:r>
              <a:rPr lang="en-US" altLang="en-US" sz="3600" b="1">
                <a:solidFill>
                  <a:schemeClr val="bg1"/>
                </a:solidFill>
                <a:latin typeface="Arial Black" pitchFamily="34" charset="0"/>
              </a:rPr>
              <a:t>Horacio Falcão</a:t>
            </a:r>
          </a:p>
        </p:txBody>
      </p:sp>
    </p:spTree>
    <p:extLst>
      <p:ext uri="{BB962C8B-B14F-4D97-AF65-F5344CB8AC3E}">
        <p14:creationId xmlns:p14="http://schemas.microsoft.com/office/powerpoint/2010/main" val="1635779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IORNAME" val="KMA10DA479"/>
  <p:tag name="CELLTYPE" val="TextBox"/>
  <p:tag name="SYMBOL" val="False"/>
  <p:tag name="AUTHOR" val="KMA"/>
  <p:tag name="NUMBEROFROWS" val=" 6"/>
  <p:tag name="NUMBEROFCOLUMNS" val=" 1"/>
  <p:tag name="TABLEVERSION" val="3.00"/>
  <p:tag name="TABLEINFO" val="TB:ST=BoxTable|TB:TW=777.875|TB:TH=413.720471382141|TB:TL=22.375|TB:TT=113.5|RW:R001;LK=False|RW:R001;ST=11|RW:R001;HT=79.25|RW:R001;DT=0|RW:R001;DB=0|RW:R002;LK=False|RW:R002;ST=11|RW:R002;HT=108|RW:R002;DT=0|RW:R002;DB=0|RW:R003;LK=False|RW:R003;ST=11|RW:R003;HT=84|RW:R003;DT=0|RW:R003;DB=0|RW:R004;LK=False|RW:R004;ST=11|RW:R004;HT=79.25|RW:R004;DT=0|RW:R004;DB=0|RW:R005;LK=False|RW:R005;ST=11|RW:R005;HT=31.25|RW:R005;DT=0|RW:R005;DB=0|RW:R006;LK=False|RW:R006;ST=11|RW:R006;HT=31.25|RW:R006;DT=0|RW:R006;DB=0|CL:C001;LK=False|CL:C001;ST=11|CL:C001;WT=777.875|CL:C001;LG=3.6|CL:C001;RG=3.6"/>
</p:tagLst>
</file>

<file path=ppt/tags/tag10.xml><?xml version="1.0" encoding="utf-8"?>
<p:tagLst xmlns:a="http://schemas.openxmlformats.org/drawingml/2006/main" xmlns:r="http://schemas.openxmlformats.org/officeDocument/2006/relationships" xmlns:p="http://schemas.openxmlformats.org/presentationml/2006/main">
  <p:tag name="PRIORNAME" val="KMA10DA479"/>
  <p:tag name="CELLTYPE" val="TextBox"/>
  <p:tag name="SYMBOL" val="False"/>
  <p:tag name="AUTHOR" val="KMA"/>
  <p:tag name="NUMBEROFROWS" val=" 6"/>
  <p:tag name="NUMBEROFCOLUMNS" val=" 1"/>
  <p:tag name="TABLEVERSION" val="3.00"/>
  <p:tag name="TABLEINFO" val="TB:ST=BoxTable|TB:TW=777.875|TB:TH=413.720471382141|TB:TL=22.375|TB:TT=113.5|RW:R001;LK=False|RW:R001;ST=11|RW:R001;HT=79.25|RW:R001;DT=0|RW:R001;DB=0|RW:R002;LK=False|RW:R002;ST=11|RW:R002;HT=108|RW:R002;DT=0|RW:R002;DB=0|RW:R003;LK=False|RW:R003;ST=11|RW:R003;HT=84|RW:R003;DT=0|RW:R003;DB=0|RW:R004;LK=False|RW:R004;ST=11|RW:R004;HT=79.25|RW:R004;DT=0|RW:R004;DB=0|RW:R005;LK=False|RW:R005;ST=11|RW:R005;HT=31.25|RW:R005;DT=0|RW:R005;DB=0|RW:R006;LK=False|RW:R006;ST=11|RW:R006;HT=31.25|RW:R006;DT=0|RW:R006;DB=0|CL:C001;LK=False|CL:C001;ST=11|CL:C001;WT=777.875|CL:C001;LG=3.6|CL:C001;RG=3.6"/>
</p:tagLst>
</file>

<file path=ppt/tags/tag11.xml><?xml version="1.0" encoding="utf-8"?>
<p:tagLst xmlns:a="http://schemas.openxmlformats.org/drawingml/2006/main" xmlns:r="http://schemas.openxmlformats.org/officeDocument/2006/relationships" xmlns:p="http://schemas.openxmlformats.org/presentationml/2006/main">
  <p:tag name="PRIORNAME" val="KMA10DA479"/>
  <p:tag name="CELLTYPE" val="TextBox"/>
  <p:tag name="SYMBOL" val="False"/>
  <p:tag name="AUTHOR" val="KMA"/>
  <p:tag name="NUMBEROFROWS" val=" 6"/>
  <p:tag name="NUMBEROFCOLUMNS" val=" 1"/>
  <p:tag name="TABLEVERSION" val="3.00"/>
  <p:tag name="TABLEINFO" val="TB:ST=BoxTable|TB:TW=777.875|TB:TH=413.720471382141|TB:TL=22.375|TB:TT=113.5|RW:R001;LK=False|RW:R001;ST=11|RW:R001;HT=79.25|RW:R001;DT=0|RW:R001;DB=0|RW:R002;LK=False|RW:R002;ST=11|RW:R002;HT=108|RW:R002;DT=0|RW:R002;DB=0|RW:R003;LK=False|RW:R003;ST=11|RW:R003;HT=84|RW:R003;DT=0|RW:R003;DB=0|RW:R004;LK=False|RW:R004;ST=11|RW:R004;HT=79.25|RW:R004;DT=0|RW:R004;DB=0|RW:R005;LK=False|RW:R005;ST=11|RW:R005;HT=31.25|RW:R005;DT=0|RW:R005;DB=0|RW:R006;LK=False|RW:R006;ST=11|RW:R006;HT=31.25|RW:R006;DT=0|RW:R006;DB=0|CL:C001;LK=False|CL:C001;ST=11|CL:C001;WT=777.875|CL:C001;LG=3.6|CL:C001;RG=3.6"/>
</p:tagLst>
</file>

<file path=ppt/tags/tag2.xml><?xml version="1.0" encoding="utf-8"?>
<p:tagLst xmlns:a="http://schemas.openxmlformats.org/drawingml/2006/main" xmlns:r="http://schemas.openxmlformats.org/officeDocument/2006/relationships" xmlns:p="http://schemas.openxmlformats.org/presentationml/2006/main">
  <p:tag name="PRIORNAME" val="KMA10DA479"/>
  <p:tag name="CELLTYPE" val="TextBox"/>
  <p:tag name="SYMBOL" val="False"/>
  <p:tag name="AUTHOR" val="KMA"/>
  <p:tag name="NUMBEROFROWS" val=" 6"/>
  <p:tag name="NUMBEROFCOLUMNS" val=" 1"/>
  <p:tag name="TABLEVERSION" val="3.00"/>
  <p:tag name="TABLEINFO" val="TB:ST=BoxTable|TB:TW=777.875|TB:TH=413.720471382141|TB:TL=22.375|TB:TT=113.5|RW:R001;LK=False|RW:R001;ST=11|RW:R001;HT=79.25|RW:R001;DT=0|RW:R001;DB=0|RW:R002;LK=False|RW:R002;ST=11|RW:R002;HT=108|RW:R002;DT=0|RW:R002;DB=0|RW:R003;LK=False|RW:R003;ST=11|RW:R003;HT=84|RW:R003;DT=0|RW:R003;DB=0|RW:R004;LK=False|RW:R004;ST=11|RW:R004;HT=79.25|RW:R004;DT=0|RW:R004;DB=0|RW:R005;LK=False|RW:R005;ST=11|RW:R005;HT=31.25|RW:R005;DT=0|RW:R005;DB=0|RW:R006;LK=False|RW:R006;ST=11|RW:R006;HT=31.25|RW:R006;DT=0|RW:R006;DB=0|CL:C001;LK=False|CL:C001;ST=11|CL:C001;WT=777.875|CL:C001;LG=3.6|CL:C001;RG=3.6"/>
</p:tagLst>
</file>

<file path=ppt/tags/tag3.xml><?xml version="1.0" encoding="utf-8"?>
<p:tagLst xmlns:a="http://schemas.openxmlformats.org/drawingml/2006/main" xmlns:r="http://schemas.openxmlformats.org/officeDocument/2006/relationships" xmlns:p="http://schemas.openxmlformats.org/presentationml/2006/main">
  <p:tag name="PRIORNAME" val="KMA10DA479"/>
  <p:tag name="CELLTYPE" val="TextBox"/>
  <p:tag name="SYMBOL" val="False"/>
  <p:tag name="AUTHOR" val="KMA"/>
  <p:tag name="NUMBEROFROWS" val=" 6"/>
  <p:tag name="NUMBEROFCOLUMNS" val=" 1"/>
  <p:tag name="TABLEVERSION" val="3.00"/>
  <p:tag name="TABLEINFO" val="TB:ST=BoxTable|TB:TW=777.875|TB:TH=413.720471382141|TB:TL=22.375|TB:TT=113.5|RW:R001;LK=False|RW:R001;ST=11|RW:R001;HT=79.25|RW:R001;DT=0|RW:R001;DB=0|RW:R002;LK=False|RW:R002;ST=11|RW:R002;HT=108|RW:R002;DT=0|RW:R002;DB=0|RW:R003;LK=False|RW:R003;ST=11|RW:R003;HT=84|RW:R003;DT=0|RW:R003;DB=0|RW:R004;LK=False|RW:R004;ST=11|RW:R004;HT=79.25|RW:R004;DT=0|RW:R004;DB=0|RW:R005;LK=False|RW:R005;ST=11|RW:R005;HT=31.25|RW:R005;DT=0|RW:R005;DB=0|RW:R006;LK=False|RW:R006;ST=11|RW:R006;HT=31.25|RW:R006;DT=0|RW:R006;DB=0|CL:C001;LK=False|CL:C001;ST=11|CL:C001;WT=777.875|CL:C001;LG=3.6|CL:C001;RG=3.6"/>
</p:tagLst>
</file>

<file path=ppt/tags/tag4.xml><?xml version="1.0" encoding="utf-8"?>
<p:tagLst xmlns:a="http://schemas.openxmlformats.org/drawingml/2006/main" xmlns:r="http://schemas.openxmlformats.org/officeDocument/2006/relationships" xmlns:p="http://schemas.openxmlformats.org/presentationml/2006/main">
  <p:tag name="PRIORNAME" val="KMA10DA479"/>
  <p:tag name="CELLTYPE" val="TextBox"/>
  <p:tag name="SYMBOL" val="False"/>
  <p:tag name="AUTHOR" val="KMA"/>
  <p:tag name="NUMBEROFROWS" val=" 6"/>
  <p:tag name="NUMBEROFCOLUMNS" val=" 1"/>
  <p:tag name="TABLEVERSION" val="3.00"/>
  <p:tag name="TABLEINFO" val="TB:ST=BoxTable|TB:TW=777.875|TB:TH=413.720471382141|TB:TL=22.375|TB:TT=113.5|RW:R001;LK=False|RW:R001;ST=11|RW:R001;HT=79.25|RW:R001;DT=0|RW:R001;DB=0|RW:R002;LK=False|RW:R002;ST=11|RW:R002;HT=108|RW:R002;DT=0|RW:R002;DB=0|RW:R003;LK=False|RW:R003;ST=11|RW:R003;HT=84|RW:R003;DT=0|RW:R003;DB=0|RW:R004;LK=False|RW:R004;ST=11|RW:R004;HT=79.25|RW:R004;DT=0|RW:R004;DB=0|RW:R005;LK=False|RW:R005;ST=11|RW:R005;HT=31.25|RW:R005;DT=0|RW:R005;DB=0|RW:R006;LK=False|RW:R006;ST=11|RW:R006;HT=31.25|RW:R006;DT=0|RW:R006;DB=0|CL:C001;LK=False|CL:C001;ST=11|CL:C001;WT=777.875|CL:C001;LG=3.6|CL:C001;RG=3.6"/>
</p:tagLst>
</file>

<file path=ppt/tags/tag5.xml><?xml version="1.0" encoding="utf-8"?>
<p:tagLst xmlns:a="http://schemas.openxmlformats.org/drawingml/2006/main" xmlns:r="http://schemas.openxmlformats.org/officeDocument/2006/relationships" xmlns:p="http://schemas.openxmlformats.org/presentationml/2006/main">
  <p:tag name="PRIORNAME" val="KMA10DA479"/>
  <p:tag name="CELLTYPE" val="TextBox"/>
  <p:tag name="SYMBOL" val="False"/>
  <p:tag name="AUTHOR" val="KMA"/>
  <p:tag name="NUMBEROFROWS" val=" 6"/>
  <p:tag name="NUMBEROFCOLUMNS" val=" 1"/>
  <p:tag name="TABLEVERSION" val="3.00"/>
  <p:tag name="TABLEINFO" val="TB:ST=BoxTable|TB:TW=777.875|TB:TH=413.720471382141|TB:TL=22.375|TB:TT=113.5|RW:R001;LK=False|RW:R001;ST=11|RW:R001;HT=79.25|RW:R001;DT=0|RW:R001;DB=0|RW:R002;LK=False|RW:R002;ST=11|RW:R002;HT=108|RW:R002;DT=0|RW:R002;DB=0|RW:R003;LK=False|RW:R003;ST=11|RW:R003;HT=84|RW:R003;DT=0|RW:R003;DB=0|RW:R004;LK=False|RW:R004;ST=11|RW:R004;HT=79.25|RW:R004;DT=0|RW:R004;DB=0|RW:R005;LK=False|RW:R005;ST=11|RW:R005;HT=31.25|RW:R005;DT=0|RW:R005;DB=0|RW:R006;LK=False|RW:R006;ST=11|RW:R006;HT=31.25|RW:R006;DT=0|RW:R006;DB=0|CL:C001;LK=False|CL:C001;ST=11|CL:C001;WT=777.875|CL:C001;LG=3.6|CL:C001;RG=3.6"/>
</p:tagLst>
</file>

<file path=ppt/tags/tag6.xml><?xml version="1.0" encoding="utf-8"?>
<p:tagLst xmlns:a="http://schemas.openxmlformats.org/drawingml/2006/main" xmlns:r="http://schemas.openxmlformats.org/officeDocument/2006/relationships" xmlns:p="http://schemas.openxmlformats.org/presentationml/2006/main">
  <p:tag name="PRIORNAME" val="KMA10DA479"/>
  <p:tag name="CELLTYPE" val="TextBox"/>
  <p:tag name="SYMBOL" val="False"/>
  <p:tag name="AUTHOR" val="KMA"/>
  <p:tag name="NUMBEROFROWS" val=" 6"/>
  <p:tag name="NUMBEROFCOLUMNS" val=" 1"/>
  <p:tag name="TABLEVERSION" val="3.00"/>
  <p:tag name="TABLEINFO" val="TB:ST=BoxTable|TB:TW=777.875|TB:TH=413.720471382141|TB:TL=22.375|TB:TT=113.5|RW:R001;LK=False|RW:R001;ST=11|RW:R001;HT=79.25|RW:R001;DT=0|RW:R001;DB=0|RW:R002;LK=False|RW:R002;ST=11|RW:R002;HT=108|RW:R002;DT=0|RW:R002;DB=0|RW:R003;LK=False|RW:R003;ST=11|RW:R003;HT=84|RW:R003;DT=0|RW:R003;DB=0|RW:R004;LK=False|RW:R004;ST=11|RW:R004;HT=79.25|RW:R004;DT=0|RW:R004;DB=0|RW:R005;LK=False|RW:R005;ST=11|RW:R005;HT=31.25|RW:R005;DT=0|RW:R005;DB=0|RW:R006;LK=False|RW:R006;ST=11|RW:R006;HT=31.25|RW:R006;DT=0|RW:R006;DB=0|CL:C001;LK=False|CL:C001;ST=11|CL:C001;WT=777.875|CL:C001;LG=3.6|CL:C001;RG=3.6"/>
</p:tagLst>
</file>

<file path=ppt/tags/tag7.xml><?xml version="1.0" encoding="utf-8"?>
<p:tagLst xmlns:a="http://schemas.openxmlformats.org/drawingml/2006/main" xmlns:r="http://schemas.openxmlformats.org/officeDocument/2006/relationships" xmlns:p="http://schemas.openxmlformats.org/presentationml/2006/main">
  <p:tag name="PRIORNAME" val="KMA10DA479"/>
  <p:tag name="CELLTYPE" val="TextBox"/>
  <p:tag name="SYMBOL" val="False"/>
  <p:tag name="AUTHOR" val="KMA"/>
  <p:tag name="NUMBEROFROWS" val=" 6"/>
  <p:tag name="NUMBEROFCOLUMNS" val=" 1"/>
  <p:tag name="TABLEVERSION" val="3.00"/>
  <p:tag name="TABLEINFO" val="TB:ST=BoxTable|TB:TW=777.875|TB:TH=413.720471382141|TB:TL=22.375|TB:TT=113.5|RW:R001;LK=False|RW:R001;ST=11|RW:R001;HT=79.25|RW:R001;DT=0|RW:R001;DB=0|RW:R002;LK=False|RW:R002;ST=11|RW:R002;HT=108|RW:R002;DT=0|RW:R002;DB=0|RW:R003;LK=False|RW:R003;ST=11|RW:R003;HT=84|RW:R003;DT=0|RW:R003;DB=0|RW:R004;LK=False|RW:R004;ST=11|RW:R004;HT=79.25|RW:R004;DT=0|RW:R004;DB=0|RW:R005;LK=False|RW:R005;ST=11|RW:R005;HT=31.25|RW:R005;DT=0|RW:R005;DB=0|RW:R006;LK=False|RW:R006;ST=11|RW:R006;HT=31.25|RW:R006;DT=0|RW:R006;DB=0|CL:C001;LK=False|CL:C001;ST=11|CL:C001;WT=777.875|CL:C001;LG=3.6|CL:C001;RG=3.6"/>
</p:tagLst>
</file>

<file path=ppt/tags/tag8.xml><?xml version="1.0" encoding="utf-8"?>
<p:tagLst xmlns:a="http://schemas.openxmlformats.org/drawingml/2006/main" xmlns:r="http://schemas.openxmlformats.org/officeDocument/2006/relationships" xmlns:p="http://schemas.openxmlformats.org/presentationml/2006/main">
  <p:tag name="PRIORNAME" val="KMA10DA479"/>
  <p:tag name="CELLTYPE" val="TextBox"/>
  <p:tag name="SYMBOL" val="False"/>
  <p:tag name="AUTHOR" val="KMA"/>
  <p:tag name="NUMBEROFROWS" val=" 6"/>
  <p:tag name="NUMBEROFCOLUMNS" val=" 1"/>
  <p:tag name="TABLEVERSION" val="3.00"/>
  <p:tag name="TABLEINFO" val="TB:ST=BoxTable|TB:TW=777.875|TB:TH=413.720471382141|TB:TL=22.375|TB:TT=113.5|RW:R001;LK=False|RW:R001;ST=11|RW:R001;HT=79.25|RW:R001;DT=0|RW:R001;DB=0|RW:R002;LK=False|RW:R002;ST=11|RW:R002;HT=108|RW:R002;DT=0|RW:R002;DB=0|RW:R003;LK=False|RW:R003;ST=11|RW:R003;HT=84|RW:R003;DT=0|RW:R003;DB=0|RW:R004;LK=False|RW:R004;ST=11|RW:R004;HT=79.25|RW:R004;DT=0|RW:R004;DB=0|RW:R005;LK=False|RW:R005;ST=11|RW:R005;HT=31.25|RW:R005;DT=0|RW:R005;DB=0|RW:R006;LK=False|RW:R006;ST=11|RW:R006;HT=31.25|RW:R006;DT=0|RW:R006;DB=0|CL:C001;LK=False|CL:C001;ST=11|CL:C001;WT=777.875|CL:C001;LG=3.6|CL:C001;RG=3.6"/>
</p:tagLst>
</file>

<file path=ppt/tags/tag9.xml><?xml version="1.0" encoding="utf-8"?>
<p:tagLst xmlns:a="http://schemas.openxmlformats.org/drawingml/2006/main" xmlns:r="http://schemas.openxmlformats.org/officeDocument/2006/relationships" xmlns:p="http://schemas.openxmlformats.org/presentationml/2006/main">
  <p:tag name="PRIORNAME" val="KMA10DA479"/>
  <p:tag name="CELLTYPE" val="TextBox"/>
  <p:tag name="SYMBOL" val="False"/>
  <p:tag name="AUTHOR" val="KMA"/>
  <p:tag name="NUMBEROFROWS" val=" 6"/>
  <p:tag name="NUMBEROFCOLUMNS" val=" 1"/>
  <p:tag name="TABLEVERSION" val="3.00"/>
  <p:tag name="TABLEINFO" val="TB:ST=BoxTable|TB:TW=777.875|TB:TH=413.720471382141|TB:TL=22.375|TB:TT=113.5|RW:R001;LK=False|RW:R001;ST=11|RW:R001;HT=79.25|RW:R001;DT=0|RW:R001;DB=0|RW:R002;LK=False|RW:R002;ST=11|RW:R002;HT=108|RW:R002;DT=0|RW:R002;DB=0|RW:R003;LK=False|RW:R003;ST=11|RW:R003;HT=84|RW:R003;DT=0|RW:R003;DB=0|RW:R004;LK=False|RW:R004;ST=11|RW:R004;HT=79.25|RW:R004;DT=0|RW:R004;DB=0|RW:R005;LK=False|RW:R005;ST=11|RW:R005;HT=31.25|RW:R005;DT=0|RW:R005;DB=0|RW:R006;LK=False|RW:R006;ST=11|RW:R006;HT=31.25|RW:R006;DT=0|RW:R006;DB=0|CL:C001;LK=False|CL:C001;ST=11|CL:C001;WT=777.875|CL:C001;LG=3.6|CL:C001;RG=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1920</TotalTime>
  <Words>1529</Words>
  <Application>Microsoft Macintosh PowerPoint</Application>
  <PresentationFormat>On-screen Show (4:3)</PresentationFormat>
  <Paragraphs>81</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Horacio</dc:creator>
  <cp:lastModifiedBy>David Plumb</cp:lastModifiedBy>
  <cp:revision>62</cp:revision>
  <dcterms:created xsi:type="dcterms:W3CDTF">2016-01-20T06:18:55Z</dcterms:created>
  <dcterms:modified xsi:type="dcterms:W3CDTF">2016-07-15T03:35:46Z</dcterms:modified>
</cp:coreProperties>
</file>