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89" r:id="rId2"/>
    <p:sldId id="291" r:id="rId3"/>
    <p:sldId id="260" r:id="rId4"/>
    <p:sldId id="261" r:id="rId5"/>
    <p:sldId id="285" r:id="rId6"/>
    <p:sldId id="287" r:id="rId7"/>
    <p:sldId id="286" r:id="rId8"/>
    <p:sldId id="263" r:id="rId9"/>
    <p:sldId id="268" r:id="rId10"/>
    <p:sldId id="270" r:id="rId11"/>
    <p:sldId id="288" r:id="rId12"/>
    <p:sldId id="275" r:id="rId13"/>
    <p:sldId id="292"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85" d="100"/>
          <a:sy n="85" d="100"/>
        </p:scale>
        <p:origin x="-2136" y="-432"/>
      </p:cViewPr>
      <p:guideLst>
        <p:guide orient="horz" pos="2160"/>
        <p:guide pos="2880"/>
      </p:guideLst>
    </p:cSldViewPr>
  </p:slideViewPr>
  <p:notesTextViewPr>
    <p:cViewPr>
      <p:scale>
        <a:sx n="1" d="1"/>
        <a:sy n="1" d="1"/>
      </p:scale>
      <p:origin x="0" y="0"/>
    </p:cViewPr>
  </p:notesTextViewPr>
  <p:sorterViewPr>
    <p:cViewPr>
      <p:scale>
        <a:sx n="132" d="100"/>
        <a:sy n="132"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799710-FFFE-4170-B3F8-D25DDF7C1D63}" type="datetimeFigureOut">
              <a:rPr lang="en-US" smtClean="0"/>
              <a:t>7/14/16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E42BFD-5E2A-43E1-8CB2-01667F7B7810}" type="slidenum">
              <a:rPr lang="en-US" smtClean="0"/>
              <a:t>‹#›</a:t>
            </a:fld>
            <a:endParaRPr lang="en-US"/>
          </a:p>
        </p:txBody>
      </p:sp>
    </p:spTree>
    <p:extLst>
      <p:ext uri="{BB962C8B-B14F-4D97-AF65-F5344CB8AC3E}">
        <p14:creationId xmlns:p14="http://schemas.microsoft.com/office/powerpoint/2010/main" val="3761153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a:ln/>
        </p:spPr>
      </p:sp>
      <p:sp>
        <p:nvSpPr>
          <p:cNvPr id="174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a typeface="MS PGothic" charset="0"/>
              <a:cs typeface="MS PGothic" charset="0"/>
            </a:endParaRPr>
          </a:p>
        </p:txBody>
      </p:sp>
      <p:sp>
        <p:nvSpPr>
          <p:cNvPr id="17411"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r>
              <a:rPr lang="pt-BR" sz="1200"/>
              <a:t>Source: Pluris</a:t>
            </a:r>
          </a:p>
        </p:txBody>
      </p:sp>
      <p:sp>
        <p:nvSpPr>
          <p:cNvPr id="17412"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fld id="{D09BB4D7-0445-0943-86DF-031325F6254B}" type="slidenum">
              <a:rPr lang="pt-BR" sz="1200"/>
              <a:pPr/>
              <a:t>1</a:t>
            </a:fld>
            <a:endParaRPr lang="pt-BR"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r>
              <a:rPr lang="pt-BR" sz="1200"/>
              <a:t>Source: Aequitas</a:t>
            </a: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pt-BR" sz="1000">
              <a:latin typeface="Calibri" charset="0"/>
              <a:ea typeface="MS PGothic" charset="0"/>
              <a:cs typeface="MS PGothic"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r>
              <a:rPr lang="pt-BR" altLang="en-US" smtClean="0">
                <a:solidFill>
                  <a:srgbClr val="000000"/>
                </a:solidFill>
                <a:latin typeface="Arial" pitchFamily="34" charset="0"/>
                <a:ea typeface="ヒラギノ角ゴ ProN W3"/>
                <a:cs typeface="ヒラギノ角ゴ ProN W3"/>
                <a:sym typeface="Arial" pitchFamily="34" charset="0"/>
              </a:rPr>
              <a:t>Source: Value Negotiation Co.</a:t>
            </a: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en-US" sz="1000" smtClean="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a:ln/>
        </p:spPr>
      </p:sp>
      <p:sp>
        <p:nvSpPr>
          <p:cNvPr id="174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a typeface="MS PGothic" charset="0"/>
              <a:cs typeface="MS PGothic" charset="0"/>
            </a:endParaRPr>
          </a:p>
        </p:txBody>
      </p:sp>
      <p:sp>
        <p:nvSpPr>
          <p:cNvPr id="17411"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r>
              <a:rPr lang="pt-BR" sz="1200"/>
              <a:t>Source: Pluris</a:t>
            </a:r>
          </a:p>
        </p:txBody>
      </p:sp>
      <p:sp>
        <p:nvSpPr>
          <p:cNvPr id="17412"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fld id="{D09BB4D7-0445-0943-86DF-031325F6254B}" type="slidenum">
              <a:rPr lang="pt-BR" sz="1200"/>
              <a:pPr/>
              <a:t>13</a:t>
            </a:fld>
            <a:endParaRPr lang="pt-BR"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r>
              <a:rPr lang="pt-BR" altLang="en-US" smtClean="0">
                <a:solidFill>
                  <a:srgbClr val="000000"/>
                </a:solidFill>
                <a:latin typeface="Arial" pitchFamily="34" charset="0"/>
                <a:ea typeface="ヒラギノ角ゴ ProN W3"/>
                <a:cs typeface="ヒラギノ角ゴ ProN W3"/>
                <a:sym typeface="Arial" pitchFamily="34" charset="0"/>
              </a:rPr>
              <a:t>Source: Pluris</a:t>
            </a: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endParaRPr lang="pt-BR" altLang="en-US"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r>
              <a:rPr lang="pt-BR" altLang="en-US" smtClean="0">
                <a:solidFill>
                  <a:srgbClr val="000000"/>
                </a:solidFill>
                <a:latin typeface="Arial" pitchFamily="34" charset="0"/>
                <a:ea typeface="ヒラギノ角ゴ ProN W3"/>
                <a:cs typeface="ヒラギノ角ゴ ProN W3"/>
                <a:sym typeface="Arial" pitchFamily="34" charset="0"/>
              </a:rPr>
              <a:t>Source: Pluris</a:t>
            </a: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endParaRPr lang="pt-BR" altLang="en-US"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r>
              <a:rPr lang="pt-BR" altLang="en-US" smtClean="0">
                <a:solidFill>
                  <a:srgbClr val="000000"/>
                </a:solidFill>
                <a:latin typeface="Arial" pitchFamily="34" charset="0"/>
                <a:ea typeface="ヒラギノ角ゴ ProN W3"/>
                <a:cs typeface="ヒラギノ角ゴ ProN W3"/>
                <a:sym typeface="Arial" pitchFamily="34" charset="0"/>
              </a:rPr>
              <a:t>Source: Pluris</a:t>
            </a: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endParaRPr lang="pt-BR" altLang="en-US"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r>
              <a:rPr lang="pt-BR" altLang="en-US" smtClean="0">
                <a:solidFill>
                  <a:srgbClr val="000000"/>
                </a:solidFill>
                <a:latin typeface="Arial" pitchFamily="34" charset="0"/>
                <a:ea typeface="ヒラギノ角ゴ ProN W3"/>
                <a:cs typeface="ヒラギノ角ゴ ProN W3"/>
                <a:sym typeface="Arial" pitchFamily="34" charset="0"/>
              </a:rPr>
              <a:t>Source: Pluris</a:t>
            </a: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endParaRPr lang="pt-BR" altLang="en-US"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r>
              <a:rPr lang="pt-BR" altLang="en-US" smtClean="0">
                <a:solidFill>
                  <a:srgbClr val="000000"/>
                </a:solidFill>
                <a:latin typeface="Arial" pitchFamily="34" charset="0"/>
                <a:ea typeface="ヒラギノ角ゴ ProN W3"/>
                <a:cs typeface="ヒラギノ角ゴ ProN W3"/>
                <a:sym typeface="Arial" pitchFamily="34" charset="0"/>
              </a:rPr>
              <a:t>Source: Pluris</a:t>
            </a: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endParaRPr lang="pt-BR" altLang="en-US" smtClean="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r>
              <a:rPr lang="pt-BR" altLang="en-US" smtClean="0">
                <a:solidFill>
                  <a:srgbClr val="000000"/>
                </a:solidFill>
                <a:latin typeface="Arial" pitchFamily="34" charset="0"/>
                <a:ea typeface="ヒラギノ角ゴ ProN W3"/>
                <a:cs typeface="ヒラギノ角ゴ ProN W3"/>
                <a:sym typeface="Arial" pitchFamily="34" charset="0"/>
              </a:rPr>
              <a:t>Source: Pluris</a:t>
            </a: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endParaRPr lang="pt-BR" altLang="en-US"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r>
              <a:rPr lang="pt-BR" altLang="en-US" smtClean="0">
                <a:solidFill>
                  <a:srgbClr val="000000"/>
                </a:solidFill>
                <a:latin typeface="Arial" pitchFamily="34" charset="0"/>
                <a:ea typeface="ヒラギノ角ゴ ProN W3"/>
                <a:cs typeface="ヒラギノ角ゴ ProN W3"/>
                <a:sym typeface="Arial" pitchFamily="34" charset="0"/>
              </a:rPr>
              <a:t>Source: Aequitas</a:t>
            </a: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en-US" sz="1000" smtClean="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r>
              <a:rPr lang="pt-BR" altLang="en-US" smtClean="0">
                <a:solidFill>
                  <a:srgbClr val="000000"/>
                </a:solidFill>
                <a:latin typeface="Arial" pitchFamily="34" charset="0"/>
                <a:ea typeface="ヒラギノ角ゴ ProN W3"/>
                <a:cs typeface="ヒラギノ角ゴ ProN W3"/>
                <a:sym typeface="Arial" pitchFamily="34" charset="0"/>
              </a:rPr>
              <a:t>Source: Value Negotiation Co.</a:t>
            </a: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en-US" sz="1000"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32345E-2E5C-448D-8A34-A7B91649D819}" type="datetimeFigureOut">
              <a:rPr lang="en-US" smtClean="0"/>
              <a:t>7/14/16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A585F7-25E4-4781-A060-A5522F24DFCD}" type="slidenum">
              <a:rPr lang="en-US" smtClean="0"/>
              <a:t>‹#›</a:t>
            </a:fld>
            <a:endParaRPr lang="en-US"/>
          </a:p>
        </p:txBody>
      </p:sp>
    </p:spTree>
    <p:extLst>
      <p:ext uri="{BB962C8B-B14F-4D97-AF65-F5344CB8AC3E}">
        <p14:creationId xmlns:p14="http://schemas.microsoft.com/office/powerpoint/2010/main" val="2874394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32345E-2E5C-448D-8A34-A7B91649D819}" type="datetimeFigureOut">
              <a:rPr lang="en-US" smtClean="0"/>
              <a:t>7/14/16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A585F7-25E4-4781-A060-A5522F24DFCD}" type="slidenum">
              <a:rPr lang="en-US" smtClean="0"/>
              <a:t>‹#›</a:t>
            </a:fld>
            <a:endParaRPr lang="en-US"/>
          </a:p>
        </p:txBody>
      </p:sp>
    </p:spTree>
    <p:extLst>
      <p:ext uri="{BB962C8B-B14F-4D97-AF65-F5344CB8AC3E}">
        <p14:creationId xmlns:p14="http://schemas.microsoft.com/office/powerpoint/2010/main" val="1220404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32345E-2E5C-448D-8A34-A7B91649D819}" type="datetimeFigureOut">
              <a:rPr lang="en-US" smtClean="0"/>
              <a:t>7/14/16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A585F7-25E4-4781-A060-A5522F24DFCD}" type="slidenum">
              <a:rPr lang="en-US" smtClean="0"/>
              <a:t>‹#›</a:t>
            </a:fld>
            <a:endParaRPr lang="en-US"/>
          </a:p>
        </p:txBody>
      </p:sp>
    </p:spTree>
    <p:extLst>
      <p:ext uri="{BB962C8B-B14F-4D97-AF65-F5344CB8AC3E}">
        <p14:creationId xmlns:p14="http://schemas.microsoft.com/office/powerpoint/2010/main" val="2094158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32345E-2E5C-448D-8A34-A7B91649D819}" type="datetimeFigureOut">
              <a:rPr lang="en-US" smtClean="0"/>
              <a:t>7/14/16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A585F7-25E4-4781-A060-A5522F24DFCD}" type="slidenum">
              <a:rPr lang="en-US" smtClean="0"/>
              <a:t>‹#›</a:t>
            </a:fld>
            <a:endParaRPr lang="en-US"/>
          </a:p>
        </p:txBody>
      </p:sp>
    </p:spTree>
    <p:extLst>
      <p:ext uri="{BB962C8B-B14F-4D97-AF65-F5344CB8AC3E}">
        <p14:creationId xmlns:p14="http://schemas.microsoft.com/office/powerpoint/2010/main" val="1951867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32345E-2E5C-448D-8A34-A7B91649D819}" type="datetimeFigureOut">
              <a:rPr lang="en-US" smtClean="0"/>
              <a:t>7/14/16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A585F7-25E4-4781-A060-A5522F24DFCD}" type="slidenum">
              <a:rPr lang="en-US" smtClean="0"/>
              <a:t>‹#›</a:t>
            </a:fld>
            <a:endParaRPr lang="en-US"/>
          </a:p>
        </p:txBody>
      </p:sp>
    </p:spTree>
    <p:extLst>
      <p:ext uri="{BB962C8B-B14F-4D97-AF65-F5344CB8AC3E}">
        <p14:creationId xmlns:p14="http://schemas.microsoft.com/office/powerpoint/2010/main" val="3647383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32345E-2E5C-448D-8A34-A7B91649D819}" type="datetimeFigureOut">
              <a:rPr lang="en-US" smtClean="0"/>
              <a:t>7/14/16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A585F7-25E4-4781-A060-A5522F24DFCD}" type="slidenum">
              <a:rPr lang="en-US" smtClean="0"/>
              <a:t>‹#›</a:t>
            </a:fld>
            <a:endParaRPr lang="en-US"/>
          </a:p>
        </p:txBody>
      </p:sp>
    </p:spTree>
    <p:extLst>
      <p:ext uri="{BB962C8B-B14F-4D97-AF65-F5344CB8AC3E}">
        <p14:creationId xmlns:p14="http://schemas.microsoft.com/office/powerpoint/2010/main" val="1200806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32345E-2E5C-448D-8A34-A7B91649D819}" type="datetimeFigureOut">
              <a:rPr lang="en-US" smtClean="0"/>
              <a:t>7/14/16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A585F7-25E4-4781-A060-A5522F24DFCD}" type="slidenum">
              <a:rPr lang="en-US" smtClean="0"/>
              <a:t>‹#›</a:t>
            </a:fld>
            <a:endParaRPr lang="en-US"/>
          </a:p>
        </p:txBody>
      </p:sp>
    </p:spTree>
    <p:extLst>
      <p:ext uri="{BB962C8B-B14F-4D97-AF65-F5344CB8AC3E}">
        <p14:creationId xmlns:p14="http://schemas.microsoft.com/office/powerpoint/2010/main" val="2325987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32345E-2E5C-448D-8A34-A7B91649D819}" type="datetimeFigureOut">
              <a:rPr lang="en-US" smtClean="0"/>
              <a:t>7/14/16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A585F7-25E4-4781-A060-A5522F24DFCD}" type="slidenum">
              <a:rPr lang="en-US" smtClean="0"/>
              <a:t>‹#›</a:t>
            </a:fld>
            <a:endParaRPr lang="en-US"/>
          </a:p>
        </p:txBody>
      </p:sp>
    </p:spTree>
    <p:extLst>
      <p:ext uri="{BB962C8B-B14F-4D97-AF65-F5344CB8AC3E}">
        <p14:creationId xmlns:p14="http://schemas.microsoft.com/office/powerpoint/2010/main" val="2157175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32345E-2E5C-448D-8A34-A7B91649D819}" type="datetimeFigureOut">
              <a:rPr lang="en-US" smtClean="0"/>
              <a:t>7/14/16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A585F7-25E4-4781-A060-A5522F24DFCD}" type="slidenum">
              <a:rPr lang="en-US" smtClean="0"/>
              <a:t>‹#›</a:t>
            </a:fld>
            <a:endParaRPr lang="en-US"/>
          </a:p>
        </p:txBody>
      </p:sp>
    </p:spTree>
    <p:extLst>
      <p:ext uri="{BB962C8B-B14F-4D97-AF65-F5344CB8AC3E}">
        <p14:creationId xmlns:p14="http://schemas.microsoft.com/office/powerpoint/2010/main" val="723544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32345E-2E5C-448D-8A34-A7B91649D819}" type="datetimeFigureOut">
              <a:rPr lang="en-US" smtClean="0"/>
              <a:t>7/14/16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A585F7-25E4-4781-A060-A5522F24DFCD}" type="slidenum">
              <a:rPr lang="en-US" smtClean="0"/>
              <a:t>‹#›</a:t>
            </a:fld>
            <a:endParaRPr lang="en-US"/>
          </a:p>
        </p:txBody>
      </p:sp>
    </p:spTree>
    <p:extLst>
      <p:ext uri="{BB962C8B-B14F-4D97-AF65-F5344CB8AC3E}">
        <p14:creationId xmlns:p14="http://schemas.microsoft.com/office/powerpoint/2010/main" val="1910565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32345E-2E5C-448D-8A34-A7B91649D819}" type="datetimeFigureOut">
              <a:rPr lang="en-US" smtClean="0"/>
              <a:t>7/14/16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A585F7-25E4-4781-A060-A5522F24DFCD}" type="slidenum">
              <a:rPr lang="en-US" smtClean="0"/>
              <a:t>‹#›</a:t>
            </a:fld>
            <a:endParaRPr lang="en-US"/>
          </a:p>
        </p:txBody>
      </p:sp>
    </p:spTree>
    <p:extLst>
      <p:ext uri="{BB962C8B-B14F-4D97-AF65-F5344CB8AC3E}">
        <p14:creationId xmlns:p14="http://schemas.microsoft.com/office/powerpoint/2010/main" val="187862199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32345E-2E5C-448D-8A34-A7B91649D819}" type="datetimeFigureOut">
              <a:rPr lang="en-US" smtClean="0"/>
              <a:t>7/14/16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A585F7-25E4-4781-A060-A5522F24DFCD}" type="slidenum">
              <a:rPr lang="en-US" smtClean="0"/>
              <a:t>‹#›</a:t>
            </a:fld>
            <a:endParaRPr lang="en-US"/>
          </a:p>
        </p:txBody>
      </p:sp>
    </p:spTree>
    <p:extLst>
      <p:ext uri="{BB962C8B-B14F-4D97-AF65-F5344CB8AC3E}">
        <p14:creationId xmlns:p14="http://schemas.microsoft.com/office/powerpoint/2010/main" val="201730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jpeg"/><Relationship Id="rId7"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9.xml"/><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10.emf"/><Relationship Id="rId1" Type="http://schemas.openxmlformats.org/officeDocument/2006/relationships/tags" Target="../tags/tag6.xml"/><Relationship Id="rId2" Type="http://schemas.openxmlformats.org/officeDocument/2006/relationships/tags" Target="../tags/tag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10.xml"/><Relationship Id="rId5" Type="http://schemas.openxmlformats.org/officeDocument/2006/relationships/image" Target="../media/image11.jpe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1" Type="http://schemas.openxmlformats.org/officeDocument/2006/relationships/tags" Target="../tags/tag8.xml"/><Relationship Id="rId2" Type="http://schemas.openxmlformats.org/officeDocument/2006/relationships/tags" Target="../tags/tag9.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11.xml"/><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15.jpeg"/><Relationship Id="rId1" Type="http://schemas.openxmlformats.org/officeDocument/2006/relationships/tags" Target="../tags/tag10.xml"/><Relationship Id="rId2" Type="http://schemas.openxmlformats.org/officeDocument/2006/relationships/tags" Target="../tags/tag1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jpeg"/><Relationship Id="rId7"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jpeg"/><Relationship Id="rId1" Type="http://schemas.openxmlformats.org/officeDocument/2006/relationships/tags" Target="../tags/tag1.xml"/><Relationship Id="rId2"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hyperlink" Target="http://www.valuenegotiation.com" TargetMode="External"/><Relationship Id="rId6" Type="http://schemas.openxmlformats.org/officeDocument/2006/relationships/hyperlink" Target="http://www.cbuilding.org" TargetMode="Externa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tags" Target="../tags/tag5.xml"/><Relationship Id="rId4" Type="http://schemas.openxmlformats.org/officeDocument/2006/relationships/slideLayout" Target="../slideLayouts/slideLayout7.xml"/><Relationship Id="rId5" Type="http://schemas.openxmlformats.org/officeDocument/2006/relationships/notesSlide" Target="../notesSlides/notesSlide8.xml"/><Relationship Id="rId6" Type="http://schemas.openxmlformats.org/officeDocument/2006/relationships/image" Target="../media/image9.png"/><Relationship Id="rId7" Type="http://schemas.openxmlformats.org/officeDocument/2006/relationships/image" Target="../media/image7.png"/><Relationship Id="rId8" Type="http://schemas.openxmlformats.org/officeDocument/2006/relationships/image" Target="../media/image8.png"/><Relationship Id="rId1" Type="http://schemas.openxmlformats.org/officeDocument/2006/relationships/tags" Target="../tags/tag3.xml"/><Relationship Id="rId2"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7" descr="D:\Pictures\Wallpaper\wallpaper_ValueNego1024x768.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Text Box 3"/>
          <p:cNvSpPr txBox="1">
            <a:spLocks noChangeArrowheads="1"/>
          </p:cNvSpPr>
          <p:nvPr/>
        </p:nvSpPr>
        <p:spPr bwMode="auto">
          <a:xfrm>
            <a:off x="457200" y="6477000"/>
            <a:ext cx="548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spcAft>
                <a:spcPts val="1000"/>
              </a:spcAft>
            </a:pPr>
            <a:r>
              <a:rPr lang="pt-PT" sz="1000">
                <a:solidFill>
                  <a:srgbClr val="FCB853"/>
                </a:solidFill>
              </a:rPr>
              <a:t>e </a:t>
            </a:r>
            <a:r>
              <a:rPr lang="pt-PT" sz="1000">
                <a:solidFill>
                  <a:schemeClr val="bg1"/>
                </a:solidFill>
              </a:rPr>
              <a:t>value.negotiation@gmail.com</a:t>
            </a:r>
          </a:p>
        </p:txBody>
      </p:sp>
      <p:grpSp>
        <p:nvGrpSpPr>
          <p:cNvPr id="6" name="Group 5"/>
          <p:cNvGrpSpPr/>
          <p:nvPr/>
        </p:nvGrpSpPr>
        <p:grpSpPr>
          <a:xfrm>
            <a:off x="1600200" y="304800"/>
            <a:ext cx="4267200" cy="685800"/>
            <a:chOff x="6477000" y="228600"/>
            <a:chExt cx="2613891" cy="468746"/>
          </a:xfrm>
        </p:grpSpPr>
        <p:grpSp>
          <p:nvGrpSpPr>
            <p:cNvPr id="7" name="Group 6"/>
            <p:cNvGrpSpPr/>
            <p:nvPr/>
          </p:nvGrpSpPr>
          <p:grpSpPr>
            <a:xfrm>
              <a:off x="6477000" y="228600"/>
              <a:ext cx="1676400" cy="457200"/>
              <a:chOff x="6502400" y="228600"/>
              <a:chExt cx="2719388" cy="685800"/>
            </a:xfrm>
          </p:grpSpPr>
          <p:pic>
            <p:nvPicPr>
              <p:cNvPr id="9" name="Picture 3" descr="D:\Pictures\Wallpaper\Header Image.png"/>
              <p:cNvPicPr>
                <a:picLocks noChangeAspect="1" noChangeArrowheads="1"/>
              </p:cNvPicPr>
              <p:nvPr/>
            </p:nvPicPr>
            <p:blipFill>
              <a:blip r:embed="rId4" cstate="email">
                <a:clrChange>
                  <a:clrFrom>
                    <a:srgbClr val="E4B452"/>
                  </a:clrFrom>
                  <a:clrTo>
                    <a:srgbClr val="E4B452">
                      <a:alpha val="0"/>
                    </a:srgbClr>
                  </a:clrTo>
                </a:clrChange>
                <a:extLst>
                  <a:ext uri="{28A0092B-C50C-407E-A947-70E740481C1C}">
                    <a14:useLocalDpi xmlns:a14="http://schemas.microsoft.com/office/drawing/2010/main"/>
                  </a:ext>
                </a:extLst>
              </a:blip>
              <a:srcRect/>
              <a:stretch>
                <a:fillRect/>
              </a:stretch>
            </p:blipFill>
            <p:spPr bwMode="auto">
              <a:xfrm>
                <a:off x="6502400" y="228600"/>
                <a:ext cx="24177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D:\Pictures\Wallpaper\VN Blog Pic (arrow only).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709025" y="228600"/>
                <a:ext cx="51276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7" descr="CBI_rgb1_logo.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53400" y="228600"/>
              <a:ext cx="937491" cy="468746"/>
            </a:xfrm>
            <a:prstGeom prst="rect">
              <a:avLst/>
            </a:prstGeom>
          </p:spPr>
        </p:pic>
      </p:grpSp>
      <p:pic>
        <p:nvPicPr>
          <p:cNvPr id="2" name="Picture 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28601" y="152400"/>
            <a:ext cx="1148609" cy="914400"/>
          </a:xfrm>
          <a:prstGeom prst="rect">
            <a:avLst/>
          </a:prstGeom>
        </p:spPr>
      </p:pic>
      <p:sp>
        <p:nvSpPr>
          <p:cNvPr id="12" name="Rectangle 2"/>
          <p:cNvSpPr>
            <a:spLocks/>
          </p:cNvSpPr>
          <p:nvPr/>
        </p:nvSpPr>
        <p:spPr bwMode="auto">
          <a:xfrm>
            <a:off x="762000" y="2209800"/>
            <a:ext cx="6248400" cy="2057400"/>
          </a:xfrm>
          <a:prstGeom prst="rect">
            <a:avLst/>
          </a:prstGeom>
          <a:noFill/>
          <a:ln w="3175">
            <a:noFill/>
            <a:miter lim="800000"/>
            <a:headEnd/>
            <a:tailEnd/>
          </a:ln>
          <a:effectLst>
            <a:outerShdw blurRad="50800" dist="38100" dir="2700000" algn="tl" rotWithShape="0">
              <a:schemeClr val="tx1">
                <a:lumMod val="50000"/>
                <a:lumOff val="50000"/>
                <a:alpha val="43000"/>
              </a:schemeClr>
            </a:outerShdw>
          </a:effectLst>
          <a:extLst>
            <a:ext uri="{909E8E84-426E-40dd-AFC4-6F175D3DCCD1}">
              <a14:hiddenFill xmlns:a14="http://schemas.microsoft.com/office/drawing/2010/main">
                <a:solidFill>
                  <a:srgbClr val="FFFFFF"/>
                </a:solidFill>
              </a14:hiddenFill>
            </a:ext>
          </a:extLst>
        </p:spPr>
        <p:txBody>
          <a:bodyPr lIns="0" tIns="0" rIns="40639" bIns="0"/>
          <a:lstStyle>
            <a:lvl1pPr marL="39688" eaLnBrk="0" hangingPunct="0">
              <a:defRPr sz="2400">
                <a:solidFill>
                  <a:srgbClr val="000000"/>
                </a:solidFill>
                <a:latin typeface="Helvetica LT Std" pitchFamily="34" charset="0"/>
                <a:ea typeface="ヒラギノ角ゴ ProN W3" pitchFamily="-107" charset="-128"/>
                <a:sym typeface="Helvetica LT Std" pitchFamily="34" charset="0"/>
              </a:defRPr>
            </a:lvl1pPr>
            <a:lvl2pPr marL="742950" indent="-285750" eaLnBrk="0" hangingPunct="0">
              <a:defRPr sz="2400">
                <a:solidFill>
                  <a:srgbClr val="000000"/>
                </a:solidFill>
                <a:latin typeface="Helvetica LT Std" pitchFamily="34" charset="0"/>
                <a:ea typeface="ヒラギノ角ゴ ProN W3" pitchFamily="-107" charset="-128"/>
                <a:sym typeface="Helvetica LT Std" pitchFamily="34" charset="0"/>
              </a:defRPr>
            </a:lvl2pPr>
            <a:lvl3pPr marL="1143000" indent="-228600" eaLnBrk="0" hangingPunct="0">
              <a:defRPr sz="2400">
                <a:solidFill>
                  <a:srgbClr val="000000"/>
                </a:solidFill>
                <a:latin typeface="Helvetica LT Std" pitchFamily="34" charset="0"/>
                <a:ea typeface="ヒラギノ角ゴ ProN W3" pitchFamily="-107" charset="-128"/>
                <a:sym typeface="Helvetica LT Std" pitchFamily="34" charset="0"/>
              </a:defRPr>
            </a:lvl3pPr>
            <a:lvl4pPr marL="1600200" indent="-228600" eaLnBrk="0" hangingPunct="0">
              <a:defRPr sz="2400">
                <a:solidFill>
                  <a:srgbClr val="000000"/>
                </a:solidFill>
                <a:latin typeface="Helvetica LT Std" pitchFamily="34" charset="0"/>
                <a:ea typeface="ヒラギノ角ゴ ProN W3" pitchFamily="-107" charset="-128"/>
                <a:sym typeface="Helvetica LT Std" pitchFamily="34" charset="0"/>
              </a:defRPr>
            </a:lvl4pPr>
            <a:lvl5pPr marL="2057400" indent="-228600" eaLnBrk="0" hangingPunct="0">
              <a:defRPr sz="2400">
                <a:solidFill>
                  <a:srgbClr val="000000"/>
                </a:solidFill>
                <a:latin typeface="Helvetica LT Std" pitchFamily="34" charset="0"/>
                <a:ea typeface="ヒラギノ角ゴ ProN W3" pitchFamily="-107" charset="-128"/>
                <a:sym typeface="Helvetica LT Std" pitchFamily="34" charset="0"/>
              </a:defRPr>
            </a:lvl5pPr>
            <a:lvl6pPr marL="2514600" indent="-228600" eaLnBrk="0" fontAlgn="base" hangingPunct="0">
              <a:spcBef>
                <a:spcPct val="0"/>
              </a:spcBef>
              <a:spcAft>
                <a:spcPct val="0"/>
              </a:spcAft>
              <a:defRPr sz="2400">
                <a:solidFill>
                  <a:srgbClr val="000000"/>
                </a:solidFill>
                <a:latin typeface="Helvetica LT Std" pitchFamily="34" charset="0"/>
                <a:ea typeface="ヒラギノ角ゴ ProN W3" pitchFamily="-107" charset="-128"/>
                <a:sym typeface="Helvetica LT Std" pitchFamily="34" charset="0"/>
              </a:defRPr>
            </a:lvl6pPr>
            <a:lvl7pPr marL="2971800" indent="-228600" eaLnBrk="0" fontAlgn="base" hangingPunct="0">
              <a:spcBef>
                <a:spcPct val="0"/>
              </a:spcBef>
              <a:spcAft>
                <a:spcPct val="0"/>
              </a:spcAft>
              <a:defRPr sz="2400">
                <a:solidFill>
                  <a:srgbClr val="000000"/>
                </a:solidFill>
                <a:latin typeface="Helvetica LT Std" pitchFamily="34" charset="0"/>
                <a:ea typeface="ヒラギノ角ゴ ProN W3" pitchFamily="-107" charset="-128"/>
                <a:sym typeface="Helvetica LT Std" pitchFamily="34" charset="0"/>
              </a:defRPr>
            </a:lvl7pPr>
            <a:lvl8pPr marL="3429000" indent="-228600" eaLnBrk="0" fontAlgn="base" hangingPunct="0">
              <a:spcBef>
                <a:spcPct val="0"/>
              </a:spcBef>
              <a:spcAft>
                <a:spcPct val="0"/>
              </a:spcAft>
              <a:defRPr sz="2400">
                <a:solidFill>
                  <a:srgbClr val="000000"/>
                </a:solidFill>
                <a:latin typeface="Helvetica LT Std" pitchFamily="34" charset="0"/>
                <a:ea typeface="ヒラギノ角ゴ ProN W3" pitchFamily="-107" charset="-128"/>
                <a:sym typeface="Helvetica LT Std" pitchFamily="34" charset="0"/>
              </a:defRPr>
            </a:lvl8pPr>
            <a:lvl9pPr marL="3886200" indent="-228600" eaLnBrk="0" fontAlgn="base" hangingPunct="0">
              <a:spcBef>
                <a:spcPct val="0"/>
              </a:spcBef>
              <a:spcAft>
                <a:spcPct val="0"/>
              </a:spcAft>
              <a:defRPr sz="2400">
                <a:solidFill>
                  <a:srgbClr val="000000"/>
                </a:solidFill>
                <a:latin typeface="Helvetica LT Std" pitchFamily="34" charset="0"/>
                <a:ea typeface="ヒラギノ角ゴ ProN W3" pitchFamily="-107" charset="-128"/>
                <a:sym typeface="Helvetica LT Std" pitchFamily="34" charset="0"/>
              </a:defRPr>
            </a:lvl9pPr>
          </a:lstStyle>
          <a:p>
            <a:pPr algn="ctr" eaLnBrk="1" hangingPunct="1">
              <a:spcBef>
                <a:spcPts val="1400"/>
              </a:spcBef>
              <a:defRPr/>
            </a:pPr>
            <a:r>
              <a:rPr lang="es-ES_tradnl" altLang="en-US" sz="3200" b="1" cap="small" dirty="0" smtClean="0">
                <a:ln w="3175">
                  <a:noFill/>
                  <a:prstDash val="solid"/>
                  <a:miter lim="800000"/>
                </a:ln>
                <a:solidFill>
                  <a:srgbClr val="920000"/>
                </a:solidFill>
                <a:latin typeface="Arial Black" pitchFamily="34" charset="0"/>
              </a:rPr>
              <a:t>Encontrando un camino hacia adelante para LACRALO</a:t>
            </a:r>
          </a:p>
          <a:p>
            <a:pPr algn="ctr" eaLnBrk="1" hangingPunct="1">
              <a:spcBef>
                <a:spcPts val="1400"/>
              </a:spcBef>
              <a:defRPr/>
            </a:pPr>
            <a:r>
              <a:rPr lang="es-ES_tradnl" altLang="en-US" sz="1600" b="1" cap="all" dirty="0" smtClean="0">
                <a:ln w="3175">
                  <a:noFill/>
                  <a:prstDash val="solid"/>
                  <a:miter lim="800000"/>
                </a:ln>
                <a:solidFill>
                  <a:srgbClr val="FFFFFF"/>
                </a:solidFill>
                <a:latin typeface="Arial Black" pitchFamily="34" charset="0"/>
              </a:rPr>
              <a:t>Un camino para desarrollar en conjunto con toda la comunidad </a:t>
            </a:r>
            <a:r>
              <a:rPr lang="es-ES_tradnl" altLang="en-US" sz="1600" b="1" cap="all" dirty="0" err="1" smtClean="0">
                <a:ln w="3175">
                  <a:noFill/>
                  <a:prstDash val="solid"/>
                  <a:miter lim="800000"/>
                </a:ln>
                <a:solidFill>
                  <a:srgbClr val="FFFFFF"/>
                </a:solidFill>
                <a:latin typeface="Arial Black" pitchFamily="34" charset="0"/>
              </a:rPr>
              <a:t>lacralo</a:t>
            </a:r>
            <a:endParaRPr lang="es-ES_tradnl" altLang="en-US" sz="3200" b="1" cap="small" dirty="0" smtClean="0">
              <a:ln w="3175">
                <a:noFill/>
                <a:prstDash val="solid"/>
                <a:miter lim="800000"/>
              </a:ln>
              <a:solidFill>
                <a:srgbClr val="920000"/>
              </a:solidFill>
              <a:latin typeface="Arial Black" pitchFamily="34" charset="0"/>
            </a:endParaRPr>
          </a:p>
        </p:txBody>
      </p:sp>
    </p:spTree>
    <p:extLst>
      <p:ext uri="{BB962C8B-B14F-4D97-AF65-F5344CB8AC3E}">
        <p14:creationId xmlns:p14="http://schemas.microsoft.com/office/powerpoint/2010/main" val="571380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KMA10DA479:R001:C001"/>
          <p:cNvSpPr>
            <a:spLocks noChangeArrowheads="1"/>
          </p:cNvSpPr>
          <p:nvPr>
            <p:custDataLst>
              <p:tags r:id="rId1"/>
            </p:custDataLst>
          </p:nvPr>
        </p:nvSpPr>
        <p:spPr bwMode="auto">
          <a:xfrm>
            <a:off x="1808163" y="1371600"/>
            <a:ext cx="7115175" cy="183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2616" tIns="43622" rIns="42616" bIns="43622"/>
          <a:lstStyle>
            <a:lvl1pPr eaLnBrk="0" hangingPunct="0">
              <a:spcBef>
                <a:spcPts val="700"/>
              </a:spcBef>
              <a:buSzPct val="10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1pPr>
            <a:lvl2pPr marL="742950" indent="-285750" eaLnBrk="0" hangingPunct="0">
              <a:spcBef>
                <a:spcPts val="600"/>
              </a:spcBef>
              <a:buSzPct val="10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600"/>
              </a:spcBef>
              <a:buSzPct val="10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9pPr>
          </a:lstStyle>
          <a:p>
            <a:pPr eaLnBrk="1" hangingPunct="1">
              <a:spcBef>
                <a:spcPts val="600"/>
              </a:spcBef>
              <a:buSzTx/>
              <a:buFontTx/>
              <a:buNone/>
            </a:pPr>
            <a:r>
              <a:rPr lang="en-US" altLang="en-US" sz="1700" b="1" dirty="0" smtClean="0">
                <a:solidFill>
                  <a:srgbClr val="66410D"/>
                </a:solidFill>
              </a:rPr>
              <a:t>Merrick </a:t>
            </a:r>
            <a:r>
              <a:rPr lang="en-US" altLang="en-US" sz="1700" b="1" dirty="0" err="1" smtClean="0">
                <a:solidFill>
                  <a:srgbClr val="66410D"/>
                </a:solidFill>
              </a:rPr>
              <a:t>Hoben</a:t>
            </a:r>
            <a:r>
              <a:rPr lang="en-US" altLang="en-US" sz="1700" b="1" dirty="0" smtClean="0">
                <a:solidFill>
                  <a:srgbClr val="66410D"/>
                </a:solidFill>
              </a:rPr>
              <a:t> </a:t>
            </a:r>
            <a:r>
              <a:rPr lang="en-US" altLang="en-US" sz="1700" dirty="0" smtClean="0">
                <a:solidFill>
                  <a:srgbClr val="66410D"/>
                </a:solidFill>
              </a:rPr>
              <a:t>is Director of the Consensus Building Institute’s Washington, D.C., Regional Office, Practitioner Associate at the MIT-Harvard Public Disputes Program, and Faculty Associate at the Lincoln Institute of Land Policy. Merrick helps stakeholders across diverse organizations and sectors — globally and domestically — to </a:t>
            </a:r>
            <a:r>
              <a:rPr lang="en-US" altLang="en-US" sz="1700" b="1" dirty="0" smtClean="0">
                <a:solidFill>
                  <a:srgbClr val="66410D"/>
                </a:solidFill>
              </a:rPr>
              <a:t>develop and implement more effective agreements</a:t>
            </a:r>
            <a:r>
              <a:rPr lang="en-US" altLang="en-US" sz="1700" dirty="0" smtClean="0">
                <a:solidFill>
                  <a:srgbClr val="66410D"/>
                </a:solidFill>
              </a:rPr>
              <a:t>. </a:t>
            </a:r>
            <a:endParaRPr lang="en-US" altLang="en-US" sz="1700" dirty="0">
              <a:solidFill>
                <a:srgbClr val="66410D"/>
              </a:solidFill>
            </a:endParaRPr>
          </a:p>
        </p:txBody>
      </p:sp>
      <p:sp>
        <p:nvSpPr>
          <p:cNvPr id="27651" name="KMA10DA479:R001:C001"/>
          <p:cNvSpPr>
            <a:spLocks noChangeArrowheads="1"/>
          </p:cNvSpPr>
          <p:nvPr>
            <p:custDataLst>
              <p:tags r:id="rId2"/>
            </p:custDataLst>
          </p:nvPr>
        </p:nvSpPr>
        <p:spPr bwMode="auto">
          <a:xfrm>
            <a:off x="247650" y="3201987"/>
            <a:ext cx="867568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2616" tIns="43622" rIns="42616" bIns="43622"/>
          <a:lstStyle>
            <a:lvl1pPr eaLnBrk="0" hangingPunct="0">
              <a:spcBef>
                <a:spcPts val="700"/>
              </a:spcBef>
              <a:buSzPct val="10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1pPr>
            <a:lvl2pPr marL="742950" indent="-285750" eaLnBrk="0" hangingPunct="0">
              <a:spcBef>
                <a:spcPts val="600"/>
              </a:spcBef>
              <a:buSzPct val="10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600"/>
              </a:spcBef>
              <a:buSzPct val="10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9pPr>
          </a:lstStyle>
          <a:p>
            <a:pPr eaLnBrk="1" hangingPunct="1">
              <a:spcBef>
                <a:spcPts val="600"/>
              </a:spcBef>
              <a:buSzTx/>
              <a:buFontTx/>
              <a:buNone/>
            </a:pPr>
            <a:r>
              <a:rPr lang="en-US" altLang="en-US" sz="1700" dirty="0" smtClean="0">
                <a:solidFill>
                  <a:srgbClr val="66410D"/>
                </a:solidFill>
              </a:rPr>
              <a:t>As leader of CBI's </a:t>
            </a:r>
            <a:r>
              <a:rPr lang="en-US" altLang="en-US" sz="1700" b="1" dirty="0" smtClean="0">
                <a:solidFill>
                  <a:srgbClr val="66410D"/>
                </a:solidFill>
              </a:rPr>
              <a:t>Corporate-Community Engagement practice</a:t>
            </a:r>
            <a:r>
              <a:rPr lang="en-US" altLang="en-US" sz="1700" dirty="0" smtClean="0">
                <a:solidFill>
                  <a:srgbClr val="66410D"/>
                </a:solidFill>
              </a:rPr>
              <a:t>, he specializes in helping business and its stakeholders/rights holders engage one another more effectively, designing and </a:t>
            </a:r>
            <a:r>
              <a:rPr lang="en-US" altLang="en-US" sz="1700" b="1" dirty="0" smtClean="0">
                <a:solidFill>
                  <a:srgbClr val="66410D"/>
                </a:solidFill>
              </a:rPr>
              <a:t>guiding voluntary standard setting processes</a:t>
            </a:r>
            <a:r>
              <a:rPr lang="en-US" altLang="en-US" sz="1700" dirty="0" smtClean="0">
                <a:solidFill>
                  <a:srgbClr val="66410D"/>
                </a:solidFill>
              </a:rPr>
              <a:t>, supporting collaborative resource management efforts, and leading complex strategic planning initiatives. </a:t>
            </a:r>
          </a:p>
          <a:p>
            <a:pPr eaLnBrk="1" hangingPunct="1">
              <a:spcBef>
                <a:spcPts val="600"/>
              </a:spcBef>
              <a:buSzTx/>
              <a:buFontTx/>
              <a:buNone/>
            </a:pPr>
            <a:r>
              <a:rPr lang="en-US" altLang="en-US" sz="1700" dirty="0" smtClean="0">
                <a:solidFill>
                  <a:srgbClr val="66410D"/>
                </a:solidFill>
              </a:rPr>
              <a:t>Merrick has extensive experience with mediation, negotiation, and training in </a:t>
            </a:r>
            <a:r>
              <a:rPr lang="en-US" altLang="en-US" sz="1700" b="1" dirty="0" smtClean="0">
                <a:solidFill>
                  <a:srgbClr val="66410D"/>
                </a:solidFill>
              </a:rPr>
              <a:t>Latin America </a:t>
            </a:r>
            <a:r>
              <a:rPr lang="en-US" altLang="en-US" sz="1700" dirty="0" smtClean="0">
                <a:solidFill>
                  <a:srgbClr val="66410D"/>
                </a:solidFill>
              </a:rPr>
              <a:t>and the Middle East. His bicultural and </a:t>
            </a:r>
            <a:r>
              <a:rPr lang="en-US" altLang="en-US" sz="1700" b="1" dirty="0" smtClean="0">
                <a:solidFill>
                  <a:srgbClr val="66410D"/>
                </a:solidFill>
              </a:rPr>
              <a:t>bilingual Spanish </a:t>
            </a:r>
            <a:r>
              <a:rPr lang="en-US" altLang="en-US" sz="1700" dirty="0" smtClean="0">
                <a:solidFill>
                  <a:srgbClr val="66410D"/>
                </a:solidFill>
              </a:rPr>
              <a:t>training and mediation experience enable him to work successfully with diverse populations on sensitive resource, human rights and health issues in Latin America and elsewhere. </a:t>
            </a:r>
          </a:p>
          <a:p>
            <a:pPr eaLnBrk="1" hangingPunct="1">
              <a:spcBef>
                <a:spcPts val="600"/>
              </a:spcBef>
              <a:buSzTx/>
              <a:buFontTx/>
              <a:buNone/>
            </a:pPr>
            <a:r>
              <a:rPr lang="en-US" altLang="en-US" sz="1700" dirty="0" smtClean="0">
                <a:solidFill>
                  <a:srgbClr val="66410D"/>
                </a:solidFill>
              </a:rPr>
              <a:t>Merrick is listed on the roster of conflict resolution professionals of the U.S. Institute for Environmental Conflict Resolution. He holds an M.S. in </a:t>
            </a:r>
            <a:r>
              <a:rPr lang="en-US" altLang="en-US" sz="1700" b="1" dirty="0" smtClean="0">
                <a:solidFill>
                  <a:srgbClr val="66410D"/>
                </a:solidFill>
              </a:rPr>
              <a:t>Resource Policy and Public Dispute Resolution </a:t>
            </a:r>
            <a:r>
              <a:rPr lang="en-US" altLang="en-US" sz="1700" dirty="0" smtClean="0">
                <a:solidFill>
                  <a:srgbClr val="66410D"/>
                </a:solidFill>
              </a:rPr>
              <a:t>from the University of Michigan, and a B.S. in Environmental Science from the University of Vermont. He completed his negotiation and </a:t>
            </a:r>
            <a:r>
              <a:rPr lang="en-US" altLang="en-US" sz="1700" b="1" dirty="0" smtClean="0">
                <a:solidFill>
                  <a:srgbClr val="66410D"/>
                </a:solidFill>
              </a:rPr>
              <a:t>mediation training at the Program on Negotiation at Harvard Law School</a:t>
            </a:r>
            <a:r>
              <a:rPr lang="en-US" altLang="en-US" sz="1700" dirty="0" smtClean="0">
                <a:solidFill>
                  <a:srgbClr val="66410D"/>
                </a:solidFill>
              </a:rPr>
              <a:t>.</a:t>
            </a:r>
          </a:p>
          <a:p>
            <a:pPr eaLnBrk="1" hangingPunct="1">
              <a:spcBef>
                <a:spcPts val="600"/>
              </a:spcBef>
              <a:buSzTx/>
              <a:buFontTx/>
              <a:buNone/>
            </a:pPr>
            <a:endParaRPr lang="en-US" altLang="en-US" sz="1700" dirty="0">
              <a:solidFill>
                <a:srgbClr val="66410D"/>
              </a:solidFill>
            </a:endParaRPr>
          </a:p>
        </p:txBody>
      </p:sp>
      <p:grpSp>
        <p:nvGrpSpPr>
          <p:cNvPr id="27653" name="Group 4"/>
          <p:cNvGrpSpPr>
            <a:grpSpLocks/>
          </p:cNvGrpSpPr>
          <p:nvPr/>
        </p:nvGrpSpPr>
        <p:grpSpPr bwMode="auto">
          <a:xfrm>
            <a:off x="-71438" y="0"/>
            <a:ext cx="9247188" cy="1055688"/>
            <a:chOff x="-70950" y="0"/>
            <a:chExt cx="9246326" cy="1055064"/>
          </a:xfrm>
        </p:grpSpPr>
        <p:pic>
          <p:nvPicPr>
            <p:cNvPr id="27656" name="Picture 3" descr="D:\Pictures\Wallpaper\Header Image.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0950" y="870905"/>
              <a:ext cx="9246326" cy="184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3" descr="D:\Pictures\Wallpaper\Header Image.png"/>
            <p:cNvPicPr>
              <a:picLocks noChangeAspect="1" noChangeArrowheads="1"/>
            </p:cNvPicPr>
            <p:nvPr/>
          </p:nvPicPr>
          <p:blipFill>
            <a:blip r:embed="rId6" cstate="email">
              <a:extLst>
                <a:ext uri="{28A0092B-C50C-407E-A947-70E740481C1C}">
                  <a14:useLocalDpi xmlns:a14="http://schemas.microsoft.com/office/drawing/2010/main"/>
                </a:ext>
              </a:extLst>
            </a:blip>
            <a:srcRect l="-48"/>
            <a:stretch>
              <a:fillRect/>
            </a:stretch>
          </p:blipFill>
          <p:spPr bwMode="auto">
            <a:xfrm>
              <a:off x="-70950" y="0"/>
              <a:ext cx="9246326" cy="910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654" name="Rectangle 7"/>
          <p:cNvSpPr>
            <a:spLocks noChangeArrowheads="1"/>
          </p:cNvSpPr>
          <p:nvPr/>
        </p:nvSpPr>
        <p:spPr bwMode="auto">
          <a:xfrm>
            <a:off x="228600" y="152400"/>
            <a:ext cx="891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SzPct val="10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1pPr>
            <a:lvl2pPr marL="742950" indent="-285750" eaLnBrk="0" hangingPunct="0">
              <a:spcBef>
                <a:spcPts val="600"/>
              </a:spcBef>
              <a:buSzPct val="10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600"/>
              </a:spcBef>
              <a:buSzPct val="10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9pPr>
          </a:lstStyle>
          <a:p>
            <a:pPr eaLnBrk="1" hangingPunct="1">
              <a:spcBef>
                <a:spcPct val="0"/>
              </a:spcBef>
              <a:buSzTx/>
              <a:buFontTx/>
              <a:buNone/>
            </a:pPr>
            <a:r>
              <a:rPr lang="en-US" altLang="en-US" sz="3600" b="1" dirty="0" smtClean="0">
                <a:solidFill>
                  <a:schemeClr val="bg1"/>
                </a:solidFill>
                <a:latin typeface="Arial Black" pitchFamily="34" charset="0"/>
              </a:rPr>
              <a:t>Merrick </a:t>
            </a:r>
            <a:r>
              <a:rPr lang="en-US" altLang="en-US" sz="3600" b="1" dirty="0" err="1" smtClean="0">
                <a:solidFill>
                  <a:schemeClr val="bg1"/>
                </a:solidFill>
                <a:latin typeface="Arial Black" pitchFamily="34" charset="0"/>
              </a:rPr>
              <a:t>Hoben</a:t>
            </a:r>
            <a:r>
              <a:rPr lang="en-US" altLang="en-US" sz="3600" b="1" dirty="0" smtClean="0">
                <a:solidFill>
                  <a:schemeClr val="bg1"/>
                </a:solidFill>
                <a:latin typeface="Arial Black" pitchFamily="34" charset="0"/>
              </a:rPr>
              <a:t> </a:t>
            </a:r>
            <a:endParaRPr lang="en-US" altLang="en-US" sz="3600" b="1" dirty="0">
              <a:solidFill>
                <a:schemeClr val="bg1"/>
              </a:solidFill>
              <a:latin typeface="Arial Black" pitchFamily="34" charset="0"/>
            </a:endParaRPr>
          </a:p>
        </p:txBody>
      </p:sp>
      <p:pic>
        <p:nvPicPr>
          <p:cNvPr id="5" name="Picture 4"/>
          <p:cNvPicPr>
            <a:picLocks noChangeAspect="1"/>
          </p:cNvPicPr>
          <p:nvPr/>
        </p:nvPicPr>
        <p:blipFill>
          <a:blip r:embed="rId7"/>
          <a:stretch>
            <a:fillRect/>
          </a:stretch>
        </p:blipFill>
        <p:spPr>
          <a:xfrm>
            <a:off x="152400" y="1447800"/>
            <a:ext cx="1524000" cy="1600200"/>
          </a:xfrm>
          <a:prstGeom prst="rect">
            <a:avLst/>
          </a:prstGeom>
        </p:spPr>
      </p:pic>
    </p:spTree>
    <p:extLst>
      <p:ext uri="{BB962C8B-B14F-4D97-AF65-F5344CB8AC3E}">
        <p14:creationId xmlns:p14="http://schemas.microsoft.com/office/powerpoint/2010/main" val="3066624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KMA10DA479:R001:C001"/>
          <p:cNvSpPr>
            <a:spLocks noChangeArrowheads="1"/>
          </p:cNvSpPr>
          <p:nvPr>
            <p:custDataLst>
              <p:tags r:id="rId1"/>
            </p:custDataLst>
          </p:nvPr>
        </p:nvSpPr>
        <p:spPr bwMode="auto">
          <a:xfrm>
            <a:off x="1808163" y="1446213"/>
            <a:ext cx="7115175" cy="205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2616" tIns="43622" rIns="42616" bIns="43622"/>
          <a:lstStyle/>
          <a:p>
            <a:pPr>
              <a:spcBef>
                <a:spcPts val="600"/>
              </a:spcBef>
            </a:pPr>
            <a:r>
              <a:rPr lang="en-US" sz="1800" dirty="0">
                <a:solidFill>
                  <a:srgbClr val="66410D"/>
                </a:solidFill>
                <a:latin typeface="Arial"/>
                <a:cs typeface="Arial"/>
              </a:rPr>
              <a:t>Rodrigo Gouveia is a </a:t>
            </a:r>
            <a:r>
              <a:rPr lang="en-US" sz="1800" b="1" dirty="0">
                <a:solidFill>
                  <a:srgbClr val="66410D"/>
                </a:solidFill>
                <a:latin typeface="Arial"/>
                <a:cs typeface="Arial"/>
              </a:rPr>
              <a:t>Senior negotiation consultant at Value Negotiation</a:t>
            </a:r>
            <a:r>
              <a:rPr lang="en-US" sz="1800" dirty="0">
                <a:solidFill>
                  <a:srgbClr val="66410D"/>
                </a:solidFill>
                <a:latin typeface="Arial"/>
                <a:cs typeface="Arial"/>
              </a:rPr>
              <a:t> </a:t>
            </a:r>
            <a:r>
              <a:rPr lang="en-US" sz="1800" b="1" dirty="0">
                <a:solidFill>
                  <a:srgbClr val="66410D"/>
                </a:solidFill>
                <a:latin typeface="Arial"/>
                <a:cs typeface="Arial"/>
              </a:rPr>
              <a:t>Co. </a:t>
            </a:r>
            <a:r>
              <a:rPr lang="en-US" sz="1800" dirty="0">
                <a:solidFill>
                  <a:srgbClr val="66410D"/>
                </a:solidFill>
                <a:latin typeface="Arial"/>
                <a:cs typeface="Arial"/>
              </a:rPr>
              <a:t>and, for 2014-2016, </a:t>
            </a:r>
            <a:r>
              <a:rPr lang="en-US" sz="1800" b="1" dirty="0">
                <a:solidFill>
                  <a:srgbClr val="66410D"/>
                </a:solidFill>
                <a:latin typeface="Arial"/>
                <a:cs typeface="Arial"/>
              </a:rPr>
              <a:t>an Adjunct Professor </a:t>
            </a:r>
            <a:r>
              <a:rPr lang="en-US" sz="1800" dirty="0">
                <a:solidFill>
                  <a:srgbClr val="66410D"/>
                </a:solidFill>
                <a:latin typeface="Arial"/>
                <a:cs typeface="Arial"/>
              </a:rPr>
              <a:t>at </a:t>
            </a:r>
            <a:r>
              <a:rPr lang="en-US" sz="1800" b="1" dirty="0">
                <a:solidFill>
                  <a:srgbClr val="66410D"/>
                </a:solidFill>
                <a:latin typeface="Arial"/>
                <a:cs typeface="Arial"/>
              </a:rPr>
              <a:t>INSEAD</a:t>
            </a:r>
            <a:r>
              <a:rPr lang="en-US" sz="1800" dirty="0">
                <a:solidFill>
                  <a:srgbClr val="66410D"/>
                </a:solidFill>
                <a:latin typeface="Arial"/>
                <a:cs typeface="Arial"/>
              </a:rPr>
              <a:t> (teaching MBAs and Executive Education) and a Visiting lecturer at KFUPM and EDHEC (EMBAs). Rodrigo has taught and consulted in negotiation with clients in Asia, Africa, Europe, Middle East and the Americas. He is the author of several negotiation role-plays and has supported clients in hundreds of negotiations.</a:t>
            </a:r>
          </a:p>
        </p:txBody>
      </p:sp>
      <p:sp>
        <p:nvSpPr>
          <p:cNvPr id="30722" name="KMA10DA479:R001:C001"/>
          <p:cNvSpPr>
            <a:spLocks noChangeArrowheads="1"/>
          </p:cNvSpPr>
          <p:nvPr>
            <p:custDataLst>
              <p:tags r:id="rId2"/>
            </p:custDataLst>
          </p:nvPr>
        </p:nvSpPr>
        <p:spPr bwMode="auto">
          <a:xfrm>
            <a:off x="247650" y="3429000"/>
            <a:ext cx="867568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2616" tIns="43622" rIns="42616" bIns="43622"/>
          <a:lstStyle/>
          <a:p>
            <a:pPr>
              <a:spcBef>
                <a:spcPts val="600"/>
              </a:spcBef>
            </a:pPr>
            <a:r>
              <a:rPr lang="en-US" sz="1800" dirty="0">
                <a:solidFill>
                  <a:srgbClr val="66410D"/>
                </a:solidFill>
                <a:latin typeface="Arial"/>
                <a:cs typeface="Arial"/>
              </a:rPr>
              <a:t>Examples of his consulting work are developing negotiation strategies for </a:t>
            </a:r>
            <a:r>
              <a:rPr lang="en-US" sz="1800" b="1" dirty="0" err="1">
                <a:solidFill>
                  <a:srgbClr val="66410D"/>
                </a:solidFill>
                <a:latin typeface="Arial"/>
                <a:cs typeface="Arial"/>
              </a:rPr>
              <a:t>reimbur-sement</a:t>
            </a:r>
            <a:r>
              <a:rPr lang="en-US" sz="1800" dirty="0">
                <a:solidFill>
                  <a:srgbClr val="66410D"/>
                </a:solidFill>
                <a:latin typeface="Arial"/>
                <a:cs typeface="Arial"/>
              </a:rPr>
              <a:t> of </a:t>
            </a:r>
            <a:r>
              <a:rPr lang="en-US" sz="1800" b="1" dirty="0">
                <a:solidFill>
                  <a:srgbClr val="66410D"/>
                </a:solidFill>
                <a:latin typeface="Arial"/>
                <a:cs typeface="Arial"/>
              </a:rPr>
              <a:t>pharmaceutical </a:t>
            </a:r>
            <a:r>
              <a:rPr lang="en-US" sz="1800" dirty="0">
                <a:solidFill>
                  <a:srgbClr val="66410D"/>
                </a:solidFill>
                <a:latin typeface="Arial"/>
                <a:cs typeface="Arial"/>
              </a:rPr>
              <a:t>products, </a:t>
            </a:r>
            <a:r>
              <a:rPr lang="en-US" sz="1800" b="1" dirty="0">
                <a:solidFill>
                  <a:srgbClr val="66410D"/>
                </a:solidFill>
                <a:latin typeface="Arial"/>
                <a:cs typeface="Arial"/>
              </a:rPr>
              <a:t>solving judicial conflicts </a:t>
            </a:r>
            <a:r>
              <a:rPr lang="en-US" sz="1800" dirty="0">
                <a:solidFill>
                  <a:srgbClr val="66410D"/>
                </a:solidFill>
                <a:latin typeface="Arial"/>
                <a:cs typeface="Arial"/>
              </a:rPr>
              <a:t>between business owners, improving the negotiation capabilities of </a:t>
            </a:r>
            <a:r>
              <a:rPr lang="en-US" sz="1800" b="1" dirty="0">
                <a:solidFill>
                  <a:srgbClr val="66410D"/>
                </a:solidFill>
                <a:latin typeface="Arial"/>
                <a:cs typeface="Arial"/>
              </a:rPr>
              <a:t>procurement divisions</a:t>
            </a:r>
            <a:r>
              <a:rPr lang="en-US" sz="1800" dirty="0">
                <a:solidFill>
                  <a:srgbClr val="66410D"/>
                </a:solidFill>
                <a:latin typeface="Arial"/>
                <a:cs typeface="Arial"/>
              </a:rPr>
              <a:t>, </a:t>
            </a:r>
            <a:r>
              <a:rPr lang="en-US" sz="1800" dirty="0" err="1">
                <a:solidFill>
                  <a:srgbClr val="66410D"/>
                </a:solidFill>
                <a:latin typeface="Arial"/>
                <a:cs typeface="Arial"/>
              </a:rPr>
              <a:t>negotia</a:t>
            </a:r>
            <a:r>
              <a:rPr lang="en-US" sz="1800" dirty="0">
                <a:solidFill>
                  <a:srgbClr val="66410D"/>
                </a:solidFill>
                <a:latin typeface="Arial"/>
                <a:cs typeface="Arial"/>
              </a:rPr>
              <a:t>-ting settlements and working with C-level executives in improving their relationships. </a:t>
            </a:r>
          </a:p>
          <a:p>
            <a:pPr>
              <a:spcBef>
                <a:spcPts val="600"/>
              </a:spcBef>
            </a:pPr>
            <a:r>
              <a:rPr lang="en-US" sz="1800" dirty="0">
                <a:solidFill>
                  <a:srgbClr val="66410D"/>
                </a:solidFill>
                <a:latin typeface="Arial"/>
                <a:cs typeface="Arial"/>
              </a:rPr>
              <a:t>Rodrigo was previously a </a:t>
            </a:r>
            <a:r>
              <a:rPr lang="en-US" sz="1800" b="1" dirty="0">
                <a:solidFill>
                  <a:srgbClr val="66410D"/>
                </a:solidFill>
                <a:latin typeface="Arial"/>
                <a:cs typeface="Arial"/>
              </a:rPr>
              <a:t>management consultant </a:t>
            </a:r>
            <a:r>
              <a:rPr lang="en-US" sz="1800" dirty="0">
                <a:solidFill>
                  <a:srgbClr val="66410D"/>
                </a:solidFill>
                <a:latin typeface="Arial"/>
                <a:cs typeface="Arial"/>
              </a:rPr>
              <a:t>with Bain &amp; Company. As a consultant, he assisted the top management of a Brazilian financial group in tens of projects, </a:t>
            </a:r>
            <a:r>
              <a:rPr lang="pt-BR" sz="1800" dirty="0" err="1">
                <a:solidFill>
                  <a:srgbClr val="66410D"/>
                </a:solidFill>
                <a:latin typeface="Arial"/>
                <a:cs typeface="Arial"/>
              </a:rPr>
              <a:t>diagnosing</a:t>
            </a:r>
            <a:r>
              <a:rPr lang="pt-BR" sz="1800" b="1" dirty="0">
                <a:solidFill>
                  <a:srgbClr val="66410D"/>
                </a:solidFill>
                <a:latin typeface="Arial"/>
                <a:cs typeface="Arial"/>
              </a:rPr>
              <a:t> </a:t>
            </a:r>
            <a:r>
              <a:rPr lang="en-US" sz="1800" dirty="0">
                <a:solidFill>
                  <a:srgbClr val="66410D"/>
                </a:solidFill>
                <a:latin typeface="Arial"/>
                <a:cs typeface="Arial"/>
              </a:rPr>
              <a:t>and</a:t>
            </a:r>
            <a:r>
              <a:rPr lang="pt-BR" sz="1800" b="1" dirty="0">
                <a:solidFill>
                  <a:srgbClr val="66410D"/>
                </a:solidFill>
                <a:latin typeface="Arial"/>
                <a:cs typeface="Arial"/>
              </a:rPr>
              <a:t> </a:t>
            </a:r>
            <a:r>
              <a:rPr lang="pt-BR" sz="1800" dirty="0" err="1">
                <a:solidFill>
                  <a:srgbClr val="66410D"/>
                </a:solidFill>
                <a:latin typeface="Arial"/>
                <a:cs typeface="Arial"/>
              </a:rPr>
              <a:t>mediating</a:t>
            </a:r>
            <a:r>
              <a:rPr lang="en-US" sz="1800" dirty="0">
                <a:solidFill>
                  <a:srgbClr val="66410D"/>
                </a:solidFill>
                <a:latin typeface="Arial"/>
                <a:cs typeface="Arial"/>
              </a:rPr>
              <a:t> between different companies and business units. </a:t>
            </a:r>
          </a:p>
          <a:p>
            <a:pPr>
              <a:spcBef>
                <a:spcPts val="600"/>
              </a:spcBef>
            </a:pPr>
            <a:r>
              <a:rPr lang="en-US" sz="1800" dirty="0">
                <a:solidFill>
                  <a:srgbClr val="66410D"/>
                </a:solidFill>
                <a:latin typeface="Arial"/>
                <a:cs typeface="Arial"/>
              </a:rPr>
              <a:t>Rodrigo graduated in Genetics and Microbiology and post-graduated in </a:t>
            </a:r>
            <a:r>
              <a:rPr lang="en-US" sz="1800" b="1" dirty="0">
                <a:solidFill>
                  <a:srgbClr val="66410D"/>
                </a:solidFill>
                <a:latin typeface="Arial"/>
                <a:cs typeface="Arial"/>
              </a:rPr>
              <a:t>Probability and Statistics </a:t>
            </a:r>
            <a:r>
              <a:rPr lang="en-US" sz="1800" dirty="0">
                <a:solidFill>
                  <a:srgbClr val="66410D"/>
                </a:solidFill>
                <a:latin typeface="Arial"/>
                <a:cs typeface="Arial"/>
              </a:rPr>
              <a:t>at the University of </a:t>
            </a:r>
            <a:r>
              <a:rPr lang="en-US" sz="1800" b="1" dirty="0">
                <a:solidFill>
                  <a:srgbClr val="66410D"/>
                </a:solidFill>
                <a:latin typeface="Arial"/>
                <a:cs typeface="Arial"/>
              </a:rPr>
              <a:t>Lisbon</a:t>
            </a:r>
            <a:r>
              <a:rPr lang="en-US" sz="1800" dirty="0">
                <a:solidFill>
                  <a:srgbClr val="66410D"/>
                </a:solidFill>
                <a:latin typeface="Arial"/>
                <a:cs typeface="Arial"/>
              </a:rPr>
              <a:t>. He earned a </a:t>
            </a:r>
            <a:r>
              <a:rPr lang="en-US" sz="1800" b="1" dirty="0">
                <a:solidFill>
                  <a:srgbClr val="66410D"/>
                </a:solidFill>
                <a:latin typeface="Arial"/>
                <a:cs typeface="Arial"/>
              </a:rPr>
              <a:t>PhD </a:t>
            </a:r>
            <a:r>
              <a:rPr lang="en-US" sz="1800" dirty="0">
                <a:solidFill>
                  <a:srgbClr val="66410D"/>
                </a:solidFill>
                <a:latin typeface="Arial"/>
                <a:cs typeface="Arial"/>
              </a:rPr>
              <a:t>in </a:t>
            </a:r>
            <a:r>
              <a:rPr lang="en-US" sz="1800" b="1" dirty="0">
                <a:solidFill>
                  <a:srgbClr val="66410D"/>
                </a:solidFill>
                <a:latin typeface="Arial"/>
                <a:cs typeface="Arial"/>
              </a:rPr>
              <a:t>Biotechnology </a:t>
            </a:r>
            <a:r>
              <a:rPr lang="en-US" sz="1800" dirty="0">
                <a:solidFill>
                  <a:srgbClr val="66410D"/>
                </a:solidFill>
                <a:latin typeface="Arial"/>
                <a:cs typeface="Arial"/>
              </a:rPr>
              <a:t>from the Technical University of </a:t>
            </a:r>
            <a:r>
              <a:rPr lang="en-US" sz="1800" b="1" dirty="0">
                <a:solidFill>
                  <a:srgbClr val="66410D"/>
                </a:solidFill>
                <a:latin typeface="Arial"/>
                <a:cs typeface="Arial"/>
              </a:rPr>
              <a:t>Denmark</a:t>
            </a:r>
            <a:r>
              <a:rPr lang="en-US" sz="1800" dirty="0">
                <a:solidFill>
                  <a:srgbClr val="66410D"/>
                </a:solidFill>
                <a:latin typeface="Arial"/>
                <a:cs typeface="Arial"/>
              </a:rPr>
              <a:t>, where he was a </a:t>
            </a:r>
            <a:r>
              <a:rPr lang="en-US" sz="1800" b="1" dirty="0">
                <a:solidFill>
                  <a:srgbClr val="66410D"/>
                </a:solidFill>
                <a:latin typeface="Arial"/>
                <a:cs typeface="Arial"/>
              </a:rPr>
              <a:t>Post-Doctoral </a:t>
            </a:r>
            <a:r>
              <a:rPr lang="en-US" sz="1800" dirty="0">
                <a:solidFill>
                  <a:srgbClr val="66410D"/>
                </a:solidFill>
                <a:latin typeface="Arial"/>
                <a:cs typeface="Arial"/>
              </a:rPr>
              <a:t>researcher. He published </a:t>
            </a:r>
            <a:r>
              <a:rPr lang="en-US" sz="1800" b="1" dirty="0">
                <a:solidFill>
                  <a:srgbClr val="66410D"/>
                </a:solidFill>
                <a:latin typeface="Arial"/>
                <a:cs typeface="Arial"/>
              </a:rPr>
              <a:t>10 scientific articles </a:t>
            </a:r>
            <a:r>
              <a:rPr lang="en-US" sz="1800" dirty="0">
                <a:solidFill>
                  <a:srgbClr val="66410D"/>
                </a:solidFill>
                <a:latin typeface="Arial"/>
                <a:cs typeface="Arial"/>
              </a:rPr>
              <a:t>in international journals.</a:t>
            </a:r>
          </a:p>
        </p:txBody>
      </p:sp>
      <p:pic>
        <p:nvPicPr>
          <p:cNvPr id="30723"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4800" y="1531938"/>
            <a:ext cx="1374775" cy="166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9" descr="FotoPlurisSized.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304800" y="1517650"/>
            <a:ext cx="1374775"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25" name="Group 4"/>
          <p:cNvGrpSpPr>
            <a:grpSpLocks/>
          </p:cNvGrpSpPr>
          <p:nvPr/>
        </p:nvGrpSpPr>
        <p:grpSpPr bwMode="auto">
          <a:xfrm>
            <a:off x="-71438" y="0"/>
            <a:ext cx="9247188" cy="1055688"/>
            <a:chOff x="-70950" y="0"/>
            <a:chExt cx="9246326" cy="1055064"/>
          </a:xfrm>
        </p:grpSpPr>
        <p:pic>
          <p:nvPicPr>
            <p:cNvPr id="30727" name="Picture 3" descr="D:\Pictures\Wallpaper\Header Image.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0950" y="870905"/>
              <a:ext cx="9246326" cy="184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3" descr="D:\Pictures\Wallpaper\Header Image.png"/>
            <p:cNvPicPr>
              <a:picLocks noChangeAspect="1" noChangeArrowheads="1"/>
            </p:cNvPicPr>
            <p:nvPr/>
          </p:nvPicPr>
          <p:blipFill>
            <a:blip r:embed="rId8" cstate="email">
              <a:extLst>
                <a:ext uri="{28A0092B-C50C-407E-A947-70E740481C1C}">
                  <a14:useLocalDpi xmlns:a14="http://schemas.microsoft.com/office/drawing/2010/main"/>
                </a:ext>
              </a:extLst>
            </a:blip>
            <a:srcRect l="-48"/>
            <a:stretch>
              <a:fillRect/>
            </a:stretch>
          </p:blipFill>
          <p:spPr bwMode="auto">
            <a:xfrm>
              <a:off x="-70950" y="0"/>
              <a:ext cx="9246326" cy="910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26" name="Rectangle 7"/>
          <p:cNvSpPr>
            <a:spLocks noChangeArrowheads="1"/>
          </p:cNvSpPr>
          <p:nvPr/>
        </p:nvSpPr>
        <p:spPr bwMode="auto">
          <a:xfrm>
            <a:off x="228600" y="152400"/>
            <a:ext cx="891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600" b="1" dirty="0">
                <a:solidFill>
                  <a:schemeClr val="bg1"/>
                </a:solidFill>
                <a:latin typeface="Arial Black" charset="0"/>
              </a:rPr>
              <a:t>Rodrigo </a:t>
            </a:r>
            <a:r>
              <a:rPr lang="en-US" sz="3600" b="1" dirty="0" err="1" smtClean="0">
                <a:solidFill>
                  <a:schemeClr val="bg1"/>
                </a:solidFill>
                <a:latin typeface="Arial Black" charset="0"/>
              </a:rPr>
              <a:t>Gouveia</a:t>
            </a:r>
            <a:endParaRPr lang="en-US" sz="2800" dirty="0">
              <a:solidFill>
                <a:schemeClr val="bg1"/>
              </a:solidFill>
              <a:cs typeface="Arial" charset="0"/>
            </a:endParaRPr>
          </a:p>
        </p:txBody>
      </p:sp>
    </p:spTree>
    <p:extLst>
      <p:ext uri="{BB962C8B-B14F-4D97-AF65-F5344CB8AC3E}">
        <p14:creationId xmlns:p14="http://schemas.microsoft.com/office/powerpoint/2010/main" val="739495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KMA10DA479:R001:C001"/>
          <p:cNvSpPr>
            <a:spLocks noChangeArrowheads="1"/>
          </p:cNvSpPr>
          <p:nvPr>
            <p:custDataLst>
              <p:tags r:id="rId1"/>
            </p:custDataLst>
          </p:nvPr>
        </p:nvSpPr>
        <p:spPr bwMode="auto">
          <a:xfrm>
            <a:off x="1808163" y="1371600"/>
            <a:ext cx="7115175" cy="183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2616" tIns="43622" rIns="42616" bIns="43622"/>
          <a:lstStyle>
            <a:lvl1pPr eaLnBrk="0" hangingPunct="0">
              <a:spcBef>
                <a:spcPts val="700"/>
              </a:spcBef>
              <a:buSzPct val="10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1pPr>
            <a:lvl2pPr marL="742950" indent="-285750" eaLnBrk="0" hangingPunct="0">
              <a:spcBef>
                <a:spcPts val="600"/>
              </a:spcBef>
              <a:buSzPct val="10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600"/>
              </a:spcBef>
              <a:buSzPct val="10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9pPr>
          </a:lstStyle>
          <a:p>
            <a:pPr eaLnBrk="1" hangingPunct="1">
              <a:spcBef>
                <a:spcPts val="600"/>
              </a:spcBef>
              <a:buSzTx/>
              <a:buFontTx/>
              <a:buNone/>
            </a:pPr>
            <a:r>
              <a:rPr lang="en-US" altLang="en-US" sz="1700" b="1" dirty="0" smtClean="0">
                <a:solidFill>
                  <a:srgbClr val="66410D"/>
                </a:solidFill>
              </a:rPr>
              <a:t>David Plumb </a:t>
            </a:r>
            <a:r>
              <a:rPr lang="en-US" altLang="en-US" sz="1700" dirty="0" smtClean="0">
                <a:solidFill>
                  <a:srgbClr val="66410D"/>
                </a:solidFill>
              </a:rPr>
              <a:t>is </a:t>
            </a:r>
            <a:r>
              <a:rPr lang="en-US" altLang="en-US" sz="1700" b="1" dirty="0" smtClean="0">
                <a:solidFill>
                  <a:srgbClr val="66410D"/>
                </a:solidFill>
              </a:rPr>
              <a:t>Director of Latin America Practice and Senior Mediator at CBI.</a:t>
            </a:r>
            <a:r>
              <a:rPr lang="en-US" altLang="en-US" sz="1700" dirty="0" smtClean="0">
                <a:solidFill>
                  <a:srgbClr val="66410D"/>
                </a:solidFill>
              </a:rPr>
              <a:t> As a mediator, facilitator, trainer and researcher, David </a:t>
            </a:r>
            <a:r>
              <a:rPr lang="en-US" altLang="en-US" sz="1700" b="1" dirty="0" smtClean="0">
                <a:solidFill>
                  <a:srgbClr val="66410D"/>
                </a:solidFill>
              </a:rPr>
              <a:t>specializes in consensus building</a:t>
            </a:r>
            <a:r>
              <a:rPr lang="en-US" altLang="en-US" sz="1700" dirty="0" smtClean="0">
                <a:solidFill>
                  <a:srgbClr val="66410D"/>
                </a:solidFill>
              </a:rPr>
              <a:t>, negotiation, conflict resolution, and designing stakeholder engagement strategies. He </a:t>
            </a:r>
            <a:r>
              <a:rPr lang="en-US" altLang="en-US" sz="1700" b="1" dirty="0" smtClean="0">
                <a:solidFill>
                  <a:srgbClr val="66410D"/>
                </a:solidFill>
              </a:rPr>
              <a:t>directs CBI’s work in Latin America </a:t>
            </a:r>
            <a:r>
              <a:rPr lang="en-US" altLang="en-US" sz="1700" dirty="0" smtClean="0">
                <a:solidFill>
                  <a:srgbClr val="66410D"/>
                </a:solidFill>
              </a:rPr>
              <a:t>and plays a leadership role in CBI’s Corporate Stakeholder Engagement practice. </a:t>
            </a:r>
            <a:endParaRPr lang="en-US" altLang="en-US" sz="1700" dirty="0">
              <a:solidFill>
                <a:srgbClr val="66410D"/>
              </a:solidFill>
            </a:endParaRPr>
          </a:p>
        </p:txBody>
      </p:sp>
      <p:sp>
        <p:nvSpPr>
          <p:cNvPr id="27651" name="KMA10DA479:R001:C001"/>
          <p:cNvSpPr>
            <a:spLocks noChangeArrowheads="1"/>
          </p:cNvSpPr>
          <p:nvPr>
            <p:custDataLst>
              <p:tags r:id="rId2"/>
            </p:custDataLst>
          </p:nvPr>
        </p:nvSpPr>
        <p:spPr bwMode="auto">
          <a:xfrm>
            <a:off x="247650" y="3201987"/>
            <a:ext cx="867568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2616" tIns="43622" rIns="42616" bIns="43622"/>
          <a:lstStyle>
            <a:lvl1pPr eaLnBrk="0" hangingPunct="0">
              <a:spcBef>
                <a:spcPts val="700"/>
              </a:spcBef>
              <a:buSzPct val="10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1pPr>
            <a:lvl2pPr marL="742950" indent="-285750" eaLnBrk="0" hangingPunct="0">
              <a:spcBef>
                <a:spcPts val="600"/>
              </a:spcBef>
              <a:buSzPct val="10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600"/>
              </a:spcBef>
              <a:buSzPct val="10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9pPr>
          </a:lstStyle>
          <a:p>
            <a:pPr eaLnBrk="1" hangingPunct="1">
              <a:spcBef>
                <a:spcPts val="600"/>
              </a:spcBef>
              <a:buSzTx/>
              <a:buFontTx/>
              <a:buNone/>
            </a:pPr>
            <a:r>
              <a:rPr lang="en-US" altLang="en-US" sz="1700" dirty="0" smtClean="0">
                <a:solidFill>
                  <a:srgbClr val="66410D"/>
                </a:solidFill>
              </a:rPr>
              <a:t>David has experience managing complex disputes and public policy issues in the U.S., Africa, Latin America, and Europe.</a:t>
            </a:r>
          </a:p>
          <a:p>
            <a:pPr eaLnBrk="1" hangingPunct="1">
              <a:spcBef>
                <a:spcPts val="600"/>
              </a:spcBef>
              <a:buSzTx/>
              <a:buFontTx/>
              <a:buNone/>
            </a:pPr>
            <a:r>
              <a:rPr lang="en-US" altLang="en-US" sz="1700" dirty="0" smtClean="0">
                <a:solidFill>
                  <a:srgbClr val="66410D"/>
                </a:solidFill>
              </a:rPr>
              <a:t>Before, David was director of the Sustainable Business Practice at Search for Common Ground, a world leader in conflict resolution. The practice assisted corporations and their stakeholders to </a:t>
            </a:r>
            <a:r>
              <a:rPr lang="en-US" altLang="en-US" sz="1700" b="1" dirty="0" smtClean="0">
                <a:solidFill>
                  <a:srgbClr val="66410D"/>
                </a:solidFill>
              </a:rPr>
              <a:t>find common ground and create sustainable relationships</a:t>
            </a:r>
            <a:r>
              <a:rPr lang="en-US" altLang="en-US" sz="1700" dirty="0" smtClean="0">
                <a:solidFill>
                  <a:srgbClr val="66410D"/>
                </a:solidFill>
              </a:rPr>
              <a:t>. He was also a financial journalist and correspondent. A </a:t>
            </a:r>
            <a:r>
              <a:rPr lang="en-US" altLang="en-US" sz="1700" b="1" dirty="0" smtClean="0">
                <a:solidFill>
                  <a:srgbClr val="66410D"/>
                </a:solidFill>
              </a:rPr>
              <a:t>bilingual Spanish speaker</a:t>
            </a:r>
            <a:r>
              <a:rPr lang="en-US" altLang="en-US" sz="1700" dirty="0" smtClean="0">
                <a:solidFill>
                  <a:srgbClr val="66410D"/>
                </a:solidFill>
              </a:rPr>
              <a:t>, David has spent about half of the past 18 years living and working in developing countries.</a:t>
            </a:r>
          </a:p>
          <a:p>
            <a:pPr eaLnBrk="1" hangingPunct="1">
              <a:spcBef>
                <a:spcPts val="600"/>
              </a:spcBef>
              <a:buSzTx/>
              <a:buFontTx/>
              <a:buNone/>
            </a:pPr>
            <a:r>
              <a:rPr lang="en-US" altLang="en-US" sz="1700" dirty="0" smtClean="0">
                <a:solidFill>
                  <a:srgbClr val="66410D"/>
                </a:solidFill>
              </a:rPr>
              <a:t>A Fulbright Scholar, David holds a Masters in Public Administration from Harvard University’s Kennedy School of Government and a BA in Politics and Latin American Studies from Princeton University.</a:t>
            </a:r>
          </a:p>
          <a:p>
            <a:pPr eaLnBrk="1" hangingPunct="1">
              <a:spcBef>
                <a:spcPts val="600"/>
              </a:spcBef>
              <a:buSzTx/>
              <a:buFontTx/>
              <a:buNone/>
            </a:pPr>
            <a:endParaRPr lang="en-US" altLang="en-US" sz="1700" dirty="0" smtClean="0">
              <a:solidFill>
                <a:srgbClr val="66410D"/>
              </a:solidFill>
            </a:endParaRPr>
          </a:p>
        </p:txBody>
      </p:sp>
      <p:grpSp>
        <p:nvGrpSpPr>
          <p:cNvPr id="27653" name="Group 4"/>
          <p:cNvGrpSpPr>
            <a:grpSpLocks/>
          </p:cNvGrpSpPr>
          <p:nvPr/>
        </p:nvGrpSpPr>
        <p:grpSpPr bwMode="auto">
          <a:xfrm>
            <a:off x="-71438" y="0"/>
            <a:ext cx="9247188" cy="1055688"/>
            <a:chOff x="-70950" y="0"/>
            <a:chExt cx="9246326" cy="1055064"/>
          </a:xfrm>
        </p:grpSpPr>
        <p:pic>
          <p:nvPicPr>
            <p:cNvPr id="27656" name="Picture 3" descr="D:\Pictures\Wallpaper\Header Image.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0950" y="870905"/>
              <a:ext cx="9246326" cy="184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3" descr="D:\Pictures\Wallpaper\Header Image.png"/>
            <p:cNvPicPr>
              <a:picLocks noChangeAspect="1" noChangeArrowheads="1"/>
            </p:cNvPicPr>
            <p:nvPr/>
          </p:nvPicPr>
          <p:blipFill>
            <a:blip r:embed="rId6" cstate="email">
              <a:extLst>
                <a:ext uri="{28A0092B-C50C-407E-A947-70E740481C1C}">
                  <a14:useLocalDpi xmlns:a14="http://schemas.microsoft.com/office/drawing/2010/main"/>
                </a:ext>
              </a:extLst>
            </a:blip>
            <a:srcRect l="-48"/>
            <a:stretch>
              <a:fillRect/>
            </a:stretch>
          </p:blipFill>
          <p:spPr bwMode="auto">
            <a:xfrm>
              <a:off x="-70950" y="0"/>
              <a:ext cx="9246326" cy="910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654" name="Rectangle 7"/>
          <p:cNvSpPr>
            <a:spLocks noChangeArrowheads="1"/>
          </p:cNvSpPr>
          <p:nvPr/>
        </p:nvSpPr>
        <p:spPr bwMode="auto">
          <a:xfrm>
            <a:off x="228600" y="152400"/>
            <a:ext cx="891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SzPct val="10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1pPr>
            <a:lvl2pPr marL="742950" indent="-285750" eaLnBrk="0" hangingPunct="0">
              <a:spcBef>
                <a:spcPts val="600"/>
              </a:spcBef>
              <a:buSzPct val="10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600"/>
              </a:spcBef>
              <a:buSzPct val="10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9pPr>
          </a:lstStyle>
          <a:p>
            <a:pPr eaLnBrk="1" hangingPunct="1">
              <a:spcBef>
                <a:spcPct val="0"/>
              </a:spcBef>
              <a:buSzTx/>
              <a:buFontTx/>
              <a:buNone/>
            </a:pPr>
            <a:r>
              <a:rPr lang="en-US" altLang="en-US" sz="3600" b="1" dirty="0" smtClean="0">
                <a:solidFill>
                  <a:schemeClr val="bg1"/>
                </a:solidFill>
                <a:latin typeface="Arial Black" pitchFamily="34" charset="0"/>
              </a:rPr>
              <a:t>David Plumb</a:t>
            </a:r>
            <a:endParaRPr lang="en-US" altLang="en-US" sz="3600" b="1" dirty="0">
              <a:solidFill>
                <a:schemeClr val="bg1"/>
              </a:solidFill>
              <a:latin typeface="Arial Black" pitchFamily="34" charset="0"/>
            </a:endParaRPr>
          </a:p>
        </p:txBody>
      </p:sp>
      <p:pic>
        <p:nvPicPr>
          <p:cNvPr id="3" name="Picture 2" descr="david-5_close crop.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4800" y="1447800"/>
            <a:ext cx="1431131" cy="1696156"/>
          </a:xfrm>
          <a:prstGeom prst="rect">
            <a:avLst/>
          </a:prstGeom>
        </p:spPr>
      </p:pic>
    </p:spTree>
    <p:extLst>
      <p:ext uri="{BB962C8B-B14F-4D97-AF65-F5344CB8AC3E}">
        <p14:creationId xmlns:p14="http://schemas.microsoft.com/office/powerpoint/2010/main" val="2254478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7" descr="D:\Pictures\Wallpaper\wallpaper_ValueNego1024x768.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Text Box 3"/>
          <p:cNvSpPr txBox="1">
            <a:spLocks noChangeArrowheads="1"/>
          </p:cNvSpPr>
          <p:nvPr/>
        </p:nvSpPr>
        <p:spPr bwMode="auto">
          <a:xfrm>
            <a:off x="457200" y="6477000"/>
            <a:ext cx="548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spcAft>
                <a:spcPts val="1000"/>
              </a:spcAft>
            </a:pPr>
            <a:r>
              <a:rPr lang="pt-PT" sz="1000">
                <a:solidFill>
                  <a:srgbClr val="FCB853"/>
                </a:solidFill>
              </a:rPr>
              <a:t>e </a:t>
            </a:r>
            <a:r>
              <a:rPr lang="pt-PT" sz="1000">
                <a:solidFill>
                  <a:schemeClr val="bg1"/>
                </a:solidFill>
              </a:rPr>
              <a:t>value.negotiation@gmail.com</a:t>
            </a:r>
          </a:p>
        </p:txBody>
      </p:sp>
      <p:grpSp>
        <p:nvGrpSpPr>
          <p:cNvPr id="6" name="Group 5"/>
          <p:cNvGrpSpPr/>
          <p:nvPr/>
        </p:nvGrpSpPr>
        <p:grpSpPr>
          <a:xfrm>
            <a:off x="1600200" y="304800"/>
            <a:ext cx="4267200" cy="685800"/>
            <a:chOff x="6477000" y="228600"/>
            <a:chExt cx="2613891" cy="468746"/>
          </a:xfrm>
        </p:grpSpPr>
        <p:grpSp>
          <p:nvGrpSpPr>
            <p:cNvPr id="7" name="Group 6"/>
            <p:cNvGrpSpPr/>
            <p:nvPr/>
          </p:nvGrpSpPr>
          <p:grpSpPr>
            <a:xfrm>
              <a:off x="6477000" y="228600"/>
              <a:ext cx="1676400" cy="457200"/>
              <a:chOff x="6502400" y="228600"/>
              <a:chExt cx="2719388" cy="685800"/>
            </a:xfrm>
          </p:grpSpPr>
          <p:pic>
            <p:nvPicPr>
              <p:cNvPr id="9" name="Picture 3" descr="D:\Pictures\Wallpaper\Header Image.png"/>
              <p:cNvPicPr>
                <a:picLocks noChangeAspect="1" noChangeArrowheads="1"/>
              </p:cNvPicPr>
              <p:nvPr/>
            </p:nvPicPr>
            <p:blipFill>
              <a:blip r:embed="rId4" cstate="email">
                <a:clrChange>
                  <a:clrFrom>
                    <a:srgbClr val="E4B452"/>
                  </a:clrFrom>
                  <a:clrTo>
                    <a:srgbClr val="E4B452">
                      <a:alpha val="0"/>
                    </a:srgbClr>
                  </a:clrTo>
                </a:clrChange>
                <a:extLst>
                  <a:ext uri="{28A0092B-C50C-407E-A947-70E740481C1C}">
                    <a14:useLocalDpi xmlns:a14="http://schemas.microsoft.com/office/drawing/2010/main"/>
                  </a:ext>
                </a:extLst>
              </a:blip>
              <a:srcRect/>
              <a:stretch>
                <a:fillRect/>
              </a:stretch>
            </p:blipFill>
            <p:spPr bwMode="auto">
              <a:xfrm>
                <a:off x="6502400" y="228600"/>
                <a:ext cx="24177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D:\Pictures\Wallpaper\VN Blog Pic (arrow only).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709025" y="228600"/>
                <a:ext cx="51276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7" descr="CBI_rgb1_logo.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53400" y="228600"/>
              <a:ext cx="937491" cy="468746"/>
            </a:xfrm>
            <a:prstGeom prst="rect">
              <a:avLst/>
            </a:prstGeom>
          </p:spPr>
        </p:pic>
      </p:grpSp>
      <p:pic>
        <p:nvPicPr>
          <p:cNvPr id="2" name="Picture 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28601" y="152400"/>
            <a:ext cx="1148609" cy="914400"/>
          </a:xfrm>
          <a:prstGeom prst="rect">
            <a:avLst/>
          </a:prstGeom>
        </p:spPr>
      </p:pic>
      <p:sp>
        <p:nvSpPr>
          <p:cNvPr id="12" name="Rectangle 2"/>
          <p:cNvSpPr>
            <a:spLocks/>
          </p:cNvSpPr>
          <p:nvPr/>
        </p:nvSpPr>
        <p:spPr bwMode="auto">
          <a:xfrm>
            <a:off x="762000" y="2209800"/>
            <a:ext cx="6248400" cy="2057400"/>
          </a:xfrm>
          <a:prstGeom prst="rect">
            <a:avLst/>
          </a:prstGeom>
          <a:noFill/>
          <a:ln w="3175">
            <a:noFill/>
            <a:miter lim="800000"/>
            <a:headEnd/>
            <a:tailEnd/>
          </a:ln>
          <a:effectLst>
            <a:outerShdw blurRad="50800" dist="38100" dir="2700000" algn="tl" rotWithShape="0">
              <a:schemeClr val="tx1">
                <a:lumMod val="50000"/>
                <a:lumOff val="50000"/>
                <a:alpha val="43000"/>
              </a:schemeClr>
            </a:outerShdw>
          </a:effectLst>
          <a:extLst>
            <a:ext uri="{909E8E84-426E-40dd-AFC4-6F175D3DCCD1}">
              <a14:hiddenFill xmlns:a14="http://schemas.microsoft.com/office/drawing/2010/main">
                <a:solidFill>
                  <a:srgbClr val="FFFFFF"/>
                </a:solidFill>
              </a14:hiddenFill>
            </a:ext>
          </a:extLst>
        </p:spPr>
        <p:txBody>
          <a:bodyPr lIns="0" tIns="0" rIns="40639" bIns="0"/>
          <a:lstStyle>
            <a:lvl1pPr marL="39688" eaLnBrk="0" hangingPunct="0">
              <a:defRPr sz="2400">
                <a:solidFill>
                  <a:srgbClr val="000000"/>
                </a:solidFill>
                <a:latin typeface="Helvetica LT Std" pitchFamily="34" charset="0"/>
                <a:ea typeface="ヒラギノ角ゴ ProN W3" pitchFamily="-107" charset="-128"/>
                <a:sym typeface="Helvetica LT Std" pitchFamily="34" charset="0"/>
              </a:defRPr>
            </a:lvl1pPr>
            <a:lvl2pPr marL="742950" indent="-285750" eaLnBrk="0" hangingPunct="0">
              <a:defRPr sz="2400">
                <a:solidFill>
                  <a:srgbClr val="000000"/>
                </a:solidFill>
                <a:latin typeface="Helvetica LT Std" pitchFamily="34" charset="0"/>
                <a:ea typeface="ヒラギノ角ゴ ProN W3" pitchFamily="-107" charset="-128"/>
                <a:sym typeface="Helvetica LT Std" pitchFamily="34" charset="0"/>
              </a:defRPr>
            </a:lvl2pPr>
            <a:lvl3pPr marL="1143000" indent="-228600" eaLnBrk="0" hangingPunct="0">
              <a:defRPr sz="2400">
                <a:solidFill>
                  <a:srgbClr val="000000"/>
                </a:solidFill>
                <a:latin typeface="Helvetica LT Std" pitchFamily="34" charset="0"/>
                <a:ea typeface="ヒラギノ角ゴ ProN W3" pitchFamily="-107" charset="-128"/>
                <a:sym typeface="Helvetica LT Std" pitchFamily="34" charset="0"/>
              </a:defRPr>
            </a:lvl3pPr>
            <a:lvl4pPr marL="1600200" indent="-228600" eaLnBrk="0" hangingPunct="0">
              <a:defRPr sz="2400">
                <a:solidFill>
                  <a:srgbClr val="000000"/>
                </a:solidFill>
                <a:latin typeface="Helvetica LT Std" pitchFamily="34" charset="0"/>
                <a:ea typeface="ヒラギノ角ゴ ProN W3" pitchFamily="-107" charset="-128"/>
                <a:sym typeface="Helvetica LT Std" pitchFamily="34" charset="0"/>
              </a:defRPr>
            </a:lvl4pPr>
            <a:lvl5pPr marL="2057400" indent="-228600" eaLnBrk="0" hangingPunct="0">
              <a:defRPr sz="2400">
                <a:solidFill>
                  <a:srgbClr val="000000"/>
                </a:solidFill>
                <a:latin typeface="Helvetica LT Std" pitchFamily="34" charset="0"/>
                <a:ea typeface="ヒラギノ角ゴ ProN W3" pitchFamily="-107" charset="-128"/>
                <a:sym typeface="Helvetica LT Std" pitchFamily="34" charset="0"/>
              </a:defRPr>
            </a:lvl5pPr>
            <a:lvl6pPr marL="2514600" indent="-228600" eaLnBrk="0" fontAlgn="base" hangingPunct="0">
              <a:spcBef>
                <a:spcPct val="0"/>
              </a:spcBef>
              <a:spcAft>
                <a:spcPct val="0"/>
              </a:spcAft>
              <a:defRPr sz="2400">
                <a:solidFill>
                  <a:srgbClr val="000000"/>
                </a:solidFill>
                <a:latin typeface="Helvetica LT Std" pitchFamily="34" charset="0"/>
                <a:ea typeface="ヒラギノ角ゴ ProN W3" pitchFamily="-107" charset="-128"/>
                <a:sym typeface="Helvetica LT Std" pitchFamily="34" charset="0"/>
              </a:defRPr>
            </a:lvl6pPr>
            <a:lvl7pPr marL="2971800" indent="-228600" eaLnBrk="0" fontAlgn="base" hangingPunct="0">
              <a:spcBef>
                <a:spcPct val="0"/>
              </a:spcBef>
              <a:spcAft>
                <a:spcPct val="0"/>
              </a:spcAft>
              <a:defRPr sz="2400">
                <a:solidFill>
                  <a:srgbClr val="000000"/>
                </a:solidFill>
                <a:latin typeface="Helvetica LT Std" pitchFamily="34" charset="0"/>
                <a:ea typeface="ヒラギノ角ゴ ProN W3" pitchFamily="-107" charset="-128"/>
                <a:sym typeface="Helvetica LT Std" pitchFamily="34" charset="0"/>
              </a:defRPr>
            </a:lvl7pPr>
            <a:lvl8pPr marL="3429000" indent="-228600" eaLnBrk="0" fontAlgn="base" hangingPunct="0">
              <a:spcBef>
                <a:spcPct val="0"/>
              </a:spcBef>
              <a:spcAft>
                <a:spcPct val="0"/>
              </a:spcAft>
              <a:defRPr sz="2400">
                <a:solidFill>
                  <a:srgbClr val="000000"/>
                </a:solidFill>
                <a:latin typeface="Helvetica LT Std" pitchFamily="34" charset="0"/>
                <a:ea typeface="ヒラギノ角ゴ ProN W3" pitchFamily="-107" charset="-128"/>
                <a:sym typeface="Helvetica LT Std" pitchFamily="34" charset="0"/>
              </a:defRPr>
            </a:lvl8pPr>
            <a:lvl9pPr marL="3886200" indent="-228600" eaLnBrk="0" fontAlgn="base" hangingPunct="0">
              <a:spcBef>
                <a:spcPct val="0"/>
              </a:spcBef>
              <a:spcAft>
                <a:spcPct val="0"/>
              </a:spcAft>
              <a:defRPr sz="2400">
                <a:solidFill>
                  <a:srgbClr val="000000"/>
                </a:solidFill>
                <a:latin typeface="Helvetica LT Std" pitchFamily="34" charset="0"/>
                <a:ea typeface="ヒラギノ角ゴ ProN W3" pitchFamily="-107" charset="-128"/>
                <a:sym typeface="Helvetica LT Std" pitchFamily="34" charset="0"/>
              </a:defRPr>
            </a:lvl9pPr>
          </a:lstStyle>
          <a:p>
            <a:pPr algn="ctr" eaLnBrk="1" hangingPunct="1">
              <a:spcBef>
                <a:spcPts val="1400"/>
              </a:spcBef>
              <a:defRPr/>
            </a:pPr>
            <a:r>
              <a:rPr lang="es-ES_tradnl" altLang="en-US" sz="3200" b="1" cap="small" dirty="0" smtClean="0">
                <a:ln w="3175">
                  <a:noFill/>
                  <a:prstDash val="solid"/>
                  <a:miter lim="800000"/>
                </a:ln>
                <a:solidFill>
                  <a:srgbClr val="920000"/>
                </a:solidFill>
                <a:latin typeface="Arial Black" pitchFamily="34" charset="0"/>
              </a:rPr>
              <a:t>Encontrando un camino hacia adelante para LACRALO</a:t>
            </a:r>
          </a:p>
          <a:p>
            <a:pPr algn="ctr" eaLnBrk="1" hangingPunct="1">
              <a:spcBef>
                <a:spcPts val="1400"/>
              </a:spcBef>
              <a:defRPr/>
            </a:pPr>
            <a:r>
              <a:rPr lang="es-ES_tradnl" altLang="en-US" sz="1600" b="1" cap="all" dirty="0" smtClean="0">
                <a:ln w="3175">
                  <a:noFill/>
                  <a:prstDash val="solid"/>
                  <a:miter lim="800000"/>
                </a:ln>
                <a:solidFill>
                  <a:srgbClr val="FFFFFF"/>
                </a:solidFill>
                <a:latin typeface="Arial Black" pitchFamily="34" charset="0"/>
              </a:rPr>
              <a:t>Un camino para desarrollar en conjunto con toda la comunidad </a:t>
            </a:r>
            <a:r>
              <a:rPr lang="es-ES_tradnl" altLang="en-US" sz="1600" b="1" cap="all" dirty="0" err="1" smtClean="0">
                <a:ln w="3175">
                  <a:noFill/>
                  <a:prstDash val="solid"/>
                  <a:miter lim="800000"/>
                </a:ln>
                <a:solidFill>
                  <a:srgbClr val="FFFFFF"/>
                </a:solidFill>
                <a:latin typeface="Arial Black" pitchFamily="34" charset="0"/>
              </a:rPr>
              <a:t>lacralo</a:t>
            </a:r>
            <a:endParaRPr lang="es-ES_tradnl" altLang="en-US" sz="3200" b="1" cap="small" dirty="0" smtClean="0">
              <a:ln w="3175">
                <a:noFill/>
                <a:prstDash val="solid"/>
                <a:miter lim="800000"/>
              </a:ln>
              <a:solidFill>
                <a:srgbClr val="920000"/>
              </a:solidFill>
              <a:latin typeface="Arial Black" pitchFamily="34" charset="0"/>
            </a:endParaRPr>
          </a:p>
        </p:txBody>
      </p:sp>
    </p:spTree>
    <p:extLst>
      <p:ext uri="{BB962C8B-B14F-4D97-AF65-F5344CB8AC3E}">
        <p14:creationId xmlns:p14="http://schemas.microsoft.com/office/powerpoint/2010/main" val="2829747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7" descr="D:\Pictures\Wallpaper\wallpaper_ValueNego1024x768.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KMA10DA479:R001:C001"/>
          <p:cNvSpPr>
            <a:spLocks noChangeArrowheads="1"/>
          </p:cNvSpPr>
          <p:nvPr>
            <p:custDataLst>
              <p:tags r:id="rId1"/>
            </p:custDataLst>
          </p:nvPr>
        </p:nvSpPr>
        <p:spPr bwMode="auto">
          <a:xfrm>
            <a:off x="838200" y="1066800"/>
            <a:ext cx="76962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2616" tIns="43622" rIns="42616" bIns="43622"/>
          <a:lstStyle>
            <a:lvl1pPr indent="22225" eaLnBrk="0" hangingPunct="0">
              <a:defRPr sz="2400">
                <a:solidFill>
                  <a:srgbClr val="000000"/>
                </a:solidFill>
                <a:latin typeface="Arial" pitchFamily="34" charset="0"/>
                <a:ea typeface="ヒラギノ角ゴ ProN W3" pitchFamily="-107" charset="-128"/>
                <a:sym typeface="Arial" pitchFamily="34" charset="0"/>
              </a:defRPr>
            </a:lvl1pPr>
            <a:lvl2pPr marL="742950" indent="-285750" eaLnBrk="0" hangingPunct="0">
              <a:defRPr sz="2400">
                <a:solidFill>
                  <a:srgbClr val="000000"/>
                </a:solidFill>
                <a:latin typeface="Arial" pitchFamily="34" charset="0"/>
                <a:ea typeface="ヒラギノ角ゴ ProN W3" pitchFamily="-107" charset="-128"/>
                <a:sym typeface="Arial" pitchFamily="34" charset="0"/>
              </a:defRPr>
            </a:lvl2pPr>
            <a:lvl3pPr marL="1143000" indent="-228600" eaLnBrk="0" hangingPunct="0">
              <a:defRPr sz="2400">
                <a:solidFill>
                  <a:srgbClr val="000000"/>
                </a:solidFill>
                <a:latin typeface="Arial" pitchFamily="34" charset="0"/>
                <a:ea typeface="ヒラギノ角ゴ ProN W3" pitchFamily="-107" charset="-128"/>
                <a:sym typeface="Arial" pitchFamily="34" charset="0"/>
              </a:defRPr>
            </a:lvl3pPr>
            <a:lvl4pPr marL="1600200" indent="-228600" eaLnBrk="0" hangingPunct="0">
              <a:defRPr sz="2400">
                <a:solidFill>
                  <a:srgbClr val="000000"/>
                </a:solidFill>
                <a:latin typeface="Arial" pitchFamily="34" charset="0"/>
                <a:ea typeface="ヒラギノ角ゴ ProN W3" pitchFamily="-107" charset="-128"/>
                <a:sym typeface="Arial" pitchFamily="34" charset="0"/>
              </a:defRPr>
            </a:lvl4pPr>
            <a:lvl5pPr marL="2057400" indent="-228600" eaLnBrk="0" hangingPunct="0">
              <a:defRPr sz="2400">
                <a:solidFill>
                  <a:srgbClr val="000000"/>
                </a:solidFill>
                <a:latin typeface="Arial" pitchFamily="34" charset="0"/>
                <a:ea typeface="ヒラギノ角ゴ ProN W3" pitchFamily="-107"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ヒラギノ角ゴ ProN W3" pitchFamily="-107"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ヒラギノ角ゴ ProN W3" pitchFamily="-107"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ヒラギノ角ゴ ProN W3" pitchFamily="-107"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ヒラギノ角ゴ ProN W3" pitchFamily="-107" charset="-128"/>
                <a:sym typeface="Arial" pitchFamily="34" charset="0"/>
              </a:defRPr>
            </a:lvl9pPr>
          </a:lstStyle>
          <a:p>
            <a:pPr eaLnBrk="1" hangingPunct="1">
              <a:lnSpc>
                <a:spcPts val="2800"/>
              </a:lnSpc>
              <a:spcBef>
                <a:spcPts val="1200"/>
              </a:spcBef>
              <a:buClr>
                <a:srgbClr val="7F7F7F"/>
              </a:buClr>
              <a:buFont typeface="Arial" pitchFamily="34" charset="0"/>
              <a:buNone/>
              <a:defRPr/>
            </a:pPr>
            <a:r>
              <a:rPr lang="en-US" altLang="en-US" sz="2000" noProof="1" smtClean="0">
                <a:solidFill>
                  <a:srgbClr val="66410D"/>
                </a:solidFill>
                <a:cs typeface="+mn-cs"/>
              </a:rPr>
              <a:t>Estimados integrantes de la comunidad LACRALO,</a:t>
            </a:r>
          </a:p>
          <a:p>
            <a:pPr eaLnBrk="1" hangingPunct="1">
              <a:lnSpc>
                <a:spcPts val="2800"/>
              </a:lnSpc>
              <a:spcBef>
                <a:spcPts val="1200"/>
              </a:spcBef>
              <a:buClr>
                <a:srgbClr val="7F7F7F"/>
              </a:buClr>
              <a:buFont typeface="Arial" pitchFamily="34" charset="0"/>
              <a:buNone/>
              <a:defRPr/>
            </a:pPr>
            <a:r>
              <a:rPr lang="en-US" altLang="en-US" sz="2000" noProof="1">
                <a:solidFill>
                  <a:srgbClr val="66410D"/>
                </a:solidFill>
              </a:rPr>
              <a:t>ICANN nos ha pedido trabajar con la comunidad </a:t>
            </a:r>
            <a:r>
              <a:rPr lang="en-US" altLang="en-US" sz="2000" noProof="1" smtClean="0">
                <a:solidFill>
                  <a:srgbClr val="66410D"/>
                </a:solidFill>
              </a:rPr>
              <a:t>LACRALO </a:t>
            </a:r>
            <a:r>
              <a:rPr lang="en-US" altLang="en-US" sz="2000" noProof="1">
                <a:solidFill>
                  <a:srgbClr val="66410D"/>
                </a:solidFill>
              </a:rPr>
              <a:t>para explorar ideas y opciones para abordar los serios obstaculos que est</a:t>
            </a:r>
            <a:r>
              <a:rPr lang="en-US" altLang="en-US" sz="2000" noProof="1" smtClean="0">
                <a:solidFill>
                  <a:srgbClr val="66410D"/>
                </a:solidFill>
              </a:rPr>
              <a:t>án limitando la efectividad de LACRALO como una organización regional “at-large’. </a:t>
            </a:r>
            <a:endParaRPr lang="en-US" altLang="en-US" sz="2000" noProof="1">
              <a:solidFill>
                <a:srgbClr val="66410D"/>
              </a:solidFill>
            </a:endParaRPr>
          </a:p>
          <a:p>
            <a:pPr eaLnBrk="1" hangingPunct="1">
              <a:lnSpc>
                <a:spcPts val="2800"/>
              </a:lnSpc>
              <a:spcBef>
                <a:spcPts val="1200"/>
              </a:spcBef>
              <a:buClr>
                <a:srgbClr val="7F7F7F"/>
              </a:buClr>
              <a:buFont typeface="Arial" pitchFamily="34" charset="0"/>
              <a:buNone/>
              <a:defRPr/>
            </a:pPr>
            <a:r>
              <a:rPr lang="en-US" altLang="en-US" sz="2000" noProof="1" smtClean="0">
                <a:solidFill>
                  <a:srgbClr val="66410D"/>
                </a:solidFill>
              </a:rPr>
              <a:t>Este documento oferece un breve resumen del proceso de mediación que vamos a conducir durante los próximos meses. </a:t>
            </a:r>
            <a:endParaRPr lang="en-US" altLang="en-US" sz="2000" noProof="1">
              <a:solidFill>
                <a:srgbClr val="66410D"/>
              </a:solidFill>
            </a:endParaRPr>
          </a:p>
          <a:p>
            <a:pPr eaLnBrk="1" hangingPunct="1">
              <a:lnSpc>
                <a:spcPts val="2800"/>
              </a:lnSpc>
              <a:spcBef>
                <a:spcPts val="1200"/>
              </a:spcBef>
              <a:buClr>
                <a:srgbClr val="7F7F7F"/>
              </a:buClr>
              <a:buFont typeface="Arial" pitchFamily="34" charset="0"/>
              <a:buNone/>
              <a:defRPr/>
            </a:pPr>
            <a:r>
              <a:rPr lang="en-US" altLang="en-US" sz="2000" noProof="1" smtClean="0">
                <a:solidFill>
                  <a:srgbClr val="66410D"/>
                </a:solidFill>
              </a:rPr>
              <a:t>Será un privilegio trabajar con ustedes en estos importantes desafíos. </a:t>
            </a:r>
            <a:endParaRPr lang="en-US" altLang="en-US" sz="2000" noProof="1" smtClean="0">
              <a:solidFill>
                <a:srgbClr val="66410D"/>
              </a:solidFill>
              <a:cs typeface="+mn-cs"/>
            </a:endParaRPr>
          </a:p>
          <a:p>
            <a:pPr marL="3590925" indent="0" eaLnBrk="1" hangingPunct="1">
              <a:lnSpc>
                <a:spcPts val="2800"/>
              </a:lnSpc>
              <a:spcBef>
                <a:spcPts val="1200"/>
              </a:spcBef>
              <a:buClr>
                <a:srgbClr val="7F7F7F"/>
              </a:buClr>
              <a:buFont typeface="Arial" pitchFamily="34" charset="0"/>
              <a:buNone/>
              <a:tabLst>
                <a:tab pos="3590925" algn="l"/>
              </a:tabLst>
              <a:defRPr/>
            </a:pPr>
            <a:r>
              <a:rPr lang="en-US" altLang="en-US" sz="2000" noProof="1" smtClean="0">
                <a:solidFill>
                  <a:srgbClr val="66410D"/>
                </a:solidFill>
                <a:cs typeface="+mn-cs"/>
              </a:rPr>
              <a:t>Saludos cordiales,</a:t>
            </a:r>
          </a:p>
          <a:p>
            <a:pPr marL="3590925" indent="0" eaLnBrk="1" hangingPunct="1">
              <a:lnSpc>
                <a:spcPts val="2800"/>
              </a:lnSpc>
              <a:spcBef>
                <a:spcPts val="1200"/>
              </a:spcBef>
              <a:buClr>
                <a:srgbClr val="7F7F7F"/>
              </a:buClr>
              <a:buFont typeface="Arial" pitchFamily="34" charset="0"/>
              <a:buNone/>
              <a:tabLst>
                <a:tab pos="3590925" algn="l"/>
              </a:tabLst>
              <a:defRPr/>
            </a:pPr>
            <a:r>
              <a:rPr lang="en-US" altLang="en-US" sz="2000" noProof="1" smtClean="0">
                <a:solidFill>
                  <a:srgbClr val="66410D"/>
                </a:solidFill>
                <a:cs typeface="+mn-cs"/>
              </a:rPr>
              <a:t>Horacio Falcão, Merrick Hoben, Rodrigo Gouveia, David Plumb</a:t>
            </a:r>
          </a:p>
        </p:txBody>
      </p:sp>
      <p:grpSp>
        <p:nvGrpSpPr>
          <p:cNvPr id="4" name="Group 3"/>
          <p:cNvGrpSpPr/>
          <p:nvPr/>
        </p:nvGrpSpPr>
        <p:grpSpPr>
          <a:xfrm>
            <a:off x="6477000" y="228600"/>
            <a:ext cx="2613891" cy="468746"/>
            <a:chOff x="6477000" y="228600"/>
            <a:chExt cx="2613891" cy="468746"/>
          </a:xfrm>
        </p:grpSpPr>
        <p:grpSp>
          <p:nvGrpSpPr>
            <p:cNvPr id="2" name="Group 1"/>
            <p:cNvGrpSpPr/>
            <p:nvPr/>
          </p:nvGrpSpPr>
          <p:grpSpPr>
            <a:xfrm>
              <a:off x="6477000" y="228600"/>
              <a:ext cx="1676400" cy="457200"/>
              <a:chOff x="6502400" y="228600"/>
              <a:chExt cx="2719388" cy="685800"/>
            </a:xfrm>
          </p:grpSpPr>
          <p:pic>
            <p:nvPicPr>
              <p:cNvPr id="15364" name="Picture 3" descr="D:\Pictures\Wallpaper\Header Image.png"/>
              <p:cNvPicPr>
                <a:picLocks noChangeAspect="1" noChangeArrowheads="1"/>
              </p:cNvPicPr>
              <p:nvPr/>
            </p:nvPicPr>
            <p:blipFill>
              <a:blip r:embed="rId4" cstate="email">
                <a:clrChange>
                  <a:clrFrom>
                    <a:srgbClr val="E4B452"/>
                  </a:clrFrom>
                  <a:clrTo>
                    <a:srgbClr val="E4B452">
                      <a:alpha val="0"/>
                    </a:srgbClr>
                  </a:clrTo>
                </a:clrChange>
                <a:extLst>
                  <a:ext uri="{28A0092B-C50C-407E-A947-70E740481C1C}">
                    <a14:useLocalDpi xmlns:a14="http://schemas.microsoft.com/office/drawing/2010/main"/>
                  </a:ext>
                </a:extLst>
              </a:blip>
              <a:srcRect/>
              <a:stretch>
                <a:fillRect/>
              </a:stretch>
            </p:blipFill>
            <p:spPr bwMode="auto">
              <a:xfrm>
                <a:off x="6502400" y="228600"/>
                <a:ext cx="24177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2" descr="D:\Pictures\Wallpaper\VN Blog Pic (arrow only).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709025" y="228600"/>
                <a:ext cx="51276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Picture 2" descr="CBI_rgb1_logo.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53400" y="228600"/>
              <a:ext cx="937491" cy="468746"/>
            </a:xfrm>
            <a:prstGeom prst="rect">
              <a:avLst/>
            </a:prstGeom>
          </p:spPr>
        </p:pic>
      </p:grpSp>
    </p:spTree>
    <p:extLst>
      <p:ext uri="{BB962C8B-B14F-4D97-AF65-F5344CB8AC3E}">
        <p14:creationId xmlns:p14="http://schemas.microsoft.com/office/powerpoint/2010/main" val="2122334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4"/>
          <p:cNvGrpSpPr>
            <a:grpSpLocks/>
          </p:cNvGrpSpPr>
          <p:nvPr/>
        </p:nvGrpSpPr>
        <p:grpSpPr bwMode="auto">
          <a:xfrm>
            <a:off x="-71438" y="0"/>
            <a:ext cx="9247188" cy="1055688"/>
            <a:chOff x="-70950" y="0"/>
            <a:chExt cx="9246326" cy="1055064"/>
          </a:xfrm>
        </p:grpSpPr>
        <p:pic>
          <p:nvPicPr>
            <p:cNvPr id="17414" name="Picture 3" descr="D:\Pictures\Wallpaper\Header Image.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0950" y="870905"/>
              <a:ext cx="9246326" cy="184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3" descr="D:\Pictures\Wallpaper\Header Image.png"/>
            <p:cNvPicPr>
              <a:picLocks noChangeAspect="1" noChangeArrowheads="1"/>
            </p:cNvPicPr>
            <p:nvPr/>
          </p:nvPicPr>
          <p:blipFill>
            <a:blip r:embed="rId5" cstate="email">
              <a:extLst>
                <a:ext uri="{28A0092B-C50C-407E-A947-70E740481C1C}">
                  <a14:useLocalDpi xmlns:a14="http://schemas.microsoft.com/office/drawing/2010/main"/>
                </a:ext>
              </a:extLst>
            </a:blip>
            <a:srcRect l="-48"/>
            <a:stretch>
              <a:fillRect/>
            </a:stretch>
          </p:blipFill>
          <p:spPr bwMode="auto">
            <a:xfrm>
              <a:off x="-70950" y="0"/>
              <a:ext cx="9246326" cy="910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11" name="Rectangle 7"/>
          <p:cNvSpPr>
            <a:spLocks noChangeArrowheads="1"/>
          </p:cNvSpPr>
          <p:nvPr/>
        </p:nvSpPr>
        <p:spPr bwMode="auto">
          <a:xfrm>
            <a:off x="152400" y="228600"/>
            <a:ext cx="8991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700"/>
              </a:spcBef>
              <a:buSzPct val="10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1pPr>
            <a:lvl2pPr marL="742950" indent="-285750" eaLnBrk="0" hangingPunct="0">
              <a:spcBef>
                <a:spcPts val="600"/>
              </a:spcBef>
              <a:buSzPct val="10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600"/>
              </a:spcBef>
              <a:buSzPct val="10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9pPr>
          </a:lstStyle>
          <a:p>
            <a:pPr eaLnBrk="1" hangingPunct="1">
              <a:spcBef>
                <a:spcPct val="0"/>
              </a:spcBef>
              <a:buSzTx/>
              <a:buFontTx/>
              <a:buNone/>
            </a:pPr>
            <a:r>
              <a:rPr lang="es-ES_tradnl" altLang="en-US" sz="3600" b="1" dirty="0" smtClean="0">
                <a:solidFill>
                  <a:schemeClr val="bg1"/>
                </a:solidFill>
                <a:latin typeface="Arial Black" pitchFamily="34" charset="0"/>
              </a:rPr>
              <a:t>Temas y conversaciones difíciles</a:t>
            </a:r>
            <a:endParaRPr lang="es-ES_tradnl" altLang="en-US" sz="3600" b="1" dirty="0">
              <a:solidFill>
                <a:schemeClr val="bg1"/>
              </a:solidFill>
              <a:latin typeface="Arial Black" pitchFamily="34" charset="0"/>
            </a:endParaRPr>
          </a:p>
        </p:txBody>
      </p:sp>
      <p:sp>
        <p:nvSpPr>
          <p:cNvPr id="8" name="KMA10DA479:R001:C001"/>
          <p:cNvSpPr>
            <a:spLocks noChangeArrowheads="1"/>
          </p:cNvSpPr>
          <p:nvPr>
            <p:custDataLst>
              <p:tags r:id="rId1"/>
            </p:custDataLst>
          </p:nvPr>
        </p:nvSpPr>
        <p:spPr bwMode="auto">
          <a:xfrm>
            <a:off x="457200" y="1295400"/>
            <a:ext cx="8229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2616" tIns="43622" rIns="42616" bIns="43622"/>
          <a:lstStyle/>
          <a:p>
            <a:pPr>
              <a:spcBef>
                <a:spcPts val="600"/>
              </a:spcBef>
            </a:pPr>
            <a:r>
              <a:rPr lang="es-ES_tradnl" sz="2300" dirty="0" smtClean="0">
                <a:solidFill>
                  <a:srgbClr val="66410D"/>
                </a:solidFill>
                <a:latin typeface="Arial"/>
                <a:cs typeface="Arial"/>
              </a:rPr>
              <a:t>Reconocemos que los temas en juego son difíciles, muchas relaciones han sido dañadas y mucha gente se siente incómoda con la situación.</a:t>
            </a:r>
          </a:p>
          <a:p>
            <a:pPr>
              <a:spcBef>
                <a:spcPts val="600"/>
              </a:spcBef>
            </a:pPr>
            <a:r>
              <a:rPr lang="es-ES_tradnl" sz="2300" dirty="0" smtClean="0">
                <a:solidFill>
                  <a:srgbClr val="66410D"/>
                </a:solidFill>
                <a:latin typeface="Arial"/>
                <a:cs typeface="Arial"/>
              </a:rPr>
              <a:t>Por lo tanto, vamos a pedir a la comunidad LACRALO que converse con nosotros sobre:</a:t>
            </a:r>
          </a:p>
          <a:p>
            <a:pPr marL="450850" indent="-271463">
              <a:spcBef>
                <a:spcPts val="600"/>
              </a:spcBef>
              <a:buFont typeface="Arial"/>
              <a:buChar char="•"/>
            </a:pPr>
            <a:r>
              <a:rPr lang="es-ES_tradnl" sz="2300" dirty="0" smtClean="0">
                <a:solidFill>
                  <a:srgbClr val="66410D"/>
                </a:solidFill>
                <a:latin typeface="Arial"/>
                <a:cs typeface="Arial"/>
              </a:rPr>
              <a:t>El contexto actual</a:t>
            </a:r>
          </a:p>
          <a:p>
            <a:pPr marL="450850" indent="-271463">
              <a:spcBef>
                <a:spcPts val="600"/>
              </a:spcBef>
              <a:buFont typeface="Arial"/>
              <a:buChar char="•"/>
            </a:pPr>
            <a:r>
              <a:rPr lang="es-ES_tradnl" sz="2300" dirty="0" smtClean="0">
                <a:solidFill>
                  <a:srgbClr val="66410D"/>
                </a:solidFill>
                <a:latin typeface="Arial"/>
                <a:cs typeface="Arial"/>
              </a:rPr>
              <a:t>Sus frustraciones específicas</a:t>
            </a:r>
          </a:p>
          <a:p>
            <a:pPr marL="450850" indent="-271463">
              <a:spcBef>
                <a:spcPts val="600"/>
              </a:spcBef>
              <a:buFont typeface="Arial"/>
              <a:buChar char="•"/>
            </a:pPr>
            <a:r>
              <a:rPr lang="es-ES_tradnl" sz="2300" dirty="0" smtClean="0">
                <a:solidFill>
                  <a:srgbClr val="66410D"/>
                </a:solidFill>
                <a:latin typeface="Arial"/>
                <a:cs typeface="Arial"/>
              </a:rPr>
              <a:t>Sus preocupaciones fundamentales</a:t>
            </a:r>
          </a:p>
          <a:p>
            <a:pPr marL="450850" indent="-271463">
              <a:spcBef>
                <a:spcPts val="600"/>
              </a:spcBef>
              <a:buFont typeface="Arial"/>
              <a:buChar char="•"/>
            </a:pPr>
            <a:r>
              <a:rPr lang="es-ES_tradnl" sz="2300" dirty="0" smtClean="0">
                <a:solidFill>
                  <a:srgbClr val="66410D"/>
                </a:solidFill>
                <a:latin typeface="Arial"/>
                <a:cs typeface="Arial"/>
              </a:rPr>
              <a:t>Las maneras en las que la comunidad pueda avanzar en forma constructiva y concreta</a:t>
            </a:r>
          </a:p>
          <a:p>
            <a:pPr marL="179387">
              <a:spcBef>
                <a:spcPts val="600"/>
              </a:spcBef>
            </a:pPr>
            <a:endParaRPr lang="es-ES_tradnl" sz="2300" dirty="0" smtClean="0">
              <a:solidFill>
                <a:srgbClr val="66410D"/>
              </a:solidFill>
              <a:latin typeface="Arial"/>
              <a:cs typeface="Arial"/>
            </a:endParaRPr>
          </a:p>
          <a:p>
            <a:pPr>
              <a:spcBef>
                <a:spcPts val="600"/>
              </a:spcBef>
            </a:pPr>
            <a:r>
              <a:rPr lang="es-ES_tradnl" sz="2300" dirty="0" smtClean="0">
                <a:solidFill>
                  <a:srgbClr val="66410D"/>
                </a:solidFill>
                <a:latin typeface="Arial"/>
                <a:cs typeface="Arial"/>
              </a:rPr>
              <a:t>En algunos momentos, estas conversaciones no serán tan fáciles. </a:t>
            </a:r>
          </a:p>
        </p:txBody>
      </p:sp>
    </p:spTree>
    <p:extLst>
      <p:ext uri="{BB962C8B-B14F-4D97-AF65-F5344CB8AC3E}">
        <p14:creationId xmlns:p14="http://schemas.microsoft.com/office/powerpoint/2010/main" val="2716113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4"/>
          <p:cNvGrpSpPr>
            <a:grpSpLocks/>
          </p:cNvGrpSpPr>
          <p:nvPr/>
        </p:nvGrpSpPr>
        <p:grpSpPr bwMode="auto">
          <a:xfrm>
            <a:off x="-71438" y="0"/>
            <a:ext cx="9247188" cy="1055688"/>
            <a:chOff x="-70950" y="0"/>
            <a:chExt cx="9246326" cy="1055064"/>
          </a:xfrm>
        </p:grpSpPr>
        <p:pic>
          <p:nvPicPr>
            <p:cNvPr id="18437" name="Picture 3" descr="D:\Pictures\Wallpaper\Header Image.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950" y="870905"/>
              <a:ext cx="9246326" cy="184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3" descr="D:\Pictures\Wallpaper\Header Image.png"/>
            <p:cNvPicPr>
              <a:picLocks noChangeAspect="1" noChangeArrowheads="1"/>
            </p:cNvPicPr>
            <p:nvPr/>
          </p:nvPicPr>
          <p:blipFill>
            <a:blip r:embed="rId4" cstate="email">
              <a:extLst>
                <a:ext uri="{28A0092B-C50C-407E-A947-70E740481C1C}">
                  <a14:useLocalDpi xmlns:a14="http://schemas.microsoft.com/office/drawing/2010/main"/>
                </a:ext>
              </a:extLst>
            </a:blip>
            <a:srcRect l="-48"/>
            <a:stretch>
              <a:fillRect/>
            </a:stretch>
          </p:blipFill>
          <p:spPr bwMode="auto">
            <a:xfrm>
              <a:off x="-70950" y="0"/>
              <a:ext cx="9246326" cy="910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435" name="Rectangle 7"/>
          <p:cNvSpPr>
            <a:spLocks noChangeArrowheads="1"/>
          </p:cNvSpPr>
          <p:nvPr/>
        </p:nvSpPr>
        <p:spPr bwMode="auto">
          <a:xfrm>
            <a:off x="152400" y="-76200"/>
            <a:ext cx="9144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700"/>
              </a:spcBef>
              <a:buSzPct val="10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1pPr>
            <a:lvl2pPr marL="742950" indent="-285750" eaLnBrk="0" hangingPunct="0">
              <a:spcBef>
                <a:spcPts val="600"/>
              </a:spcBef>
              <a:buSzPct val="10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600"/>
              </a:spcBef>
              <a:buSzPct val="10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9pPr>
          </a:lstStyle>
          <a:p>
            <a:pPr eaLnBrk="1" hangingPunct="1">
              <a:spcBef>
                <a:spcPct val="0"/>
              </a:spcBef>
              <a:buSzTx/>
              <a:buFontTx/>
              <a:buNone/>
            </a:pPr>
            <a:r>
              <a:rPr lang="es-ES_tradnl" altLang="en-US" b="1" dirty="0" smtClean="0">
                <a:solidFill>
                  <a:schemeClr val="bg1"/>
                </a:solidFill>
                <a:latin typeface="Arial Black" pitchFamily="34" charset="0"/>
              </a:rPr>
              <a:t>De miradas diferentes a un camino adelante</a:t>
            </a:r>
            <a:endParaRPr lang="es-ES_tradnl" altLang="en-US" b="1" dirty="0">
              <a:solidFill>
                <a:schemeClr val="bg1"/>
              </a:solidFill>
              <a:latin typeface="Arial Black" pitchFamily="34" charset="0"/>
            </a:endParaRPr>
          </a:p>
        </p:txBody>
      </p:sp>
      <p:sp>
        <p:nvSpPr>
          <p:cNvPr id="18436" name="Rectangle 3"/>
          <p:cNvSpPr>
            <a:spLocks noChangeArrowheads="1"/>
          </p:cNvSpPr>
          <p:nvPr/>
        </p:nvSpPr>
        <p:spPr bwMode="auto">
          <a:xfrm>
            <a:off x="381000" y="1715776"/>
            <a:ext cx="8610600" cy="3747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SzPct val="10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1pPr>
            <a:lvl2pPr marL="1028700" indent="-285750" eaLnBrk="0" hangingPunct="0">
              <a:spcBef>
                <a:spcPts val="600"/>
              </a:spcBef>
              <a:buSzPct val="10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600"/>
              </a:spcBef>
              <a:buSzPct val="10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9pPr>
          </a:lstStyle>
          <a:p>
            <a:pPr eaLnBrk="1" hangingPunct="1">
              <a:lnSpc>
                <a:spcPct val="120000"/>
              </a:lnSpc>
              <a:spcBef>
                <a:spcPts val="1200"/>
              </a:spcBef>
              <a:buSzTx/>
              <a:buNone/>
            </a:pPr>
            <a:r>
              <a:rPr lang="es-ES_tradnl" altLang="ja-JP" sz="2600" dirty="0" smtClean="0">
                <a:solidFill>
                  <a:srgbClr val="66410D"/>
                </a:solidFill>
              </a:rPr>
              <a:t>Nuestro equipo entra en este proceso </a:t>
            </a:r>
            <a:r>
              <a:rPr lang="es-ES_tradnl" altLang="ja-JP" sz="2600" i="1" dirty="0" smtClean="0">
                <a:solidFill>
                  <a:srgbClr val="66410D"/>
                </a:solidFill>
              </a:rPr>
              <a:t>sin un diagnóstico pre-determinado</a:t>
            </a:r>
            <a:r>
              <a:rPr lang="es-ES_tradnl" altLang="ja-JP" sz="2600" dirty="0" smtClean="0">
                <a:solidFill>
                  <a:srgbClr val="66410D"/>
                </a:solidFill>
              </a:rPr>
              <a:t>, y </a:t>
            </a:r>
            <a:r>
              <a:rPr lang="es-ES_tradnl" altLang="ja-JP" sz="2600" i="1" dirty="0" smtClean="0">
                <a:solidFill>
                  <a:srgbClr val="66410D"/>
                </a:solidFill>
              </a:rPr>
              <a:t>sin inclinarse hacia un resultado</a:t>
            </a:r>
            <a:r>
              <a:rPr lang="es-ES_tradnl" altLang="ja-JP" sz="2600" dirty="0" smtClean="0">
                <a:solidFill>
                  <a:srgbClr val="66410D"/>
                </a:solidFill>
              </a:rPr>
              <a:t>. </a:t>
            </a:r>
          </a:p>
          <a:p>
            <a:pPr eaLnBrk="1" hangingPunct="1">
              <a:lnSpc>
                <a:spcPct val="120000"/>
              </a:lnSpc>
              <a:spcBef>
                <a:spcPts val="1200"/>
              </a:spcBef>
              <a:buSzTx/>
              <a:buNone/>
            </a:pPr>
            <a:r>
              <a:rPr lang="es-ES_tradnl" altLang="ja-JP" sz="2600" dirty="0" smtClean="0">
                <a:solidFill>
                  <a:srgbClr val="66410D"/>
                </a:solidFill>
              </a:rPr>
              <a:t>Nos comprometemos a jugar un rol imparcial para ayudar a la comunidad LACRALO a abordar los desafíos que se enfrenten y </a:t>
            </a:r>
            <a:r>
              <a:rPr lang="es-ES_tradnl" altLang="ja-JP" sz="2600" dirty="0" err="1" smtClean="0">
                <a:solidFill>
                  <a:srgbClr val="66410D"/>
                </a:solidFill>
              </a:rPr>
              <a:t>co</a:t>
            </a:r>
            <a:r>
              <a:rPr lang="es-ES_tradnl" altLang="ja-JP" sz="2600" dirty="0" smtClean="0">
                <a:solidFill>
                  <a:srgbClr val="66410D"/>
                </a:solidFill>
              </a:rPr>
              <a:t>-crear posibles caminos hacia adelante. </a:t>
            </a:r>
          </a:p>
          <a:p>
            <a:pPr eaLnBrk="1" hangingPunct="1">
              <a:lnSpc>
                <a:spcPct val="120000"/>
              </a:lnSpc>
              <a:spcBef>
                <a:spcPts val="1200"/>
              </a:spcBef>
              <a:buSzTx/>
              <a:buNone/>
            </a:pPr>
            <a:r>
              <a:rPr lang="es-ES_tradnl" altLang="ja-JP" sz="2600" dirty="0" smtClean="0">
                <a:solidFill>
                  <a:srgbClr val="66410D"/>
                </a:solidFill>
              </a:rPr>
              <a:t>Para hacer esto, partiremos intentando entender la gama completa de perspectivas y temas fundamentales. </a:t>
            </a:r>
          </a:p>
        </p:txBody>
      </p:sp>
    </p:spTree>
    <p:extLst>
      <p:ext uri="{BB962C8B-B14F-4D97-AF65-F5344CB8AC3E}">
        <p14:creationId xmlns:p14="http://schemas.microsoft.com/office/powerpoint/2010/main" val="939216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4"/>
          <p:cNvGrpSpPr>
            <a:grpSpLocks/>
          </p:cNvGrpSpPr>
          <p:nvPr/>
        </p:nvGrpSpPr>
        <p:grpSpPr bwMode="auto">
          <a:xfrm>
            <a:off x="-71438" y="0"/>
            <a:ext cx="9247188" cy="1055688"/>
            <a:chOff x="-70950" y="0"/>
            <a:chExt cx="9246326" cy="1055064"/>
          </a:xfrm>
        </p:grpSpPr>
        <p:pic>
          <p:nvPicPr>
            <p:cNvPr id="19463" name="Picture 3" descr="D:\Pictures\Wallpaper\Header Image.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950" y="870905"/>
              <a:ext cx="9246326" cy="184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3" descr="D:\Pictures\Wallpaper\Header Image.png"/>
            <p:cNvPicPr>
              <a:picLocks noChangeAspect="1" noChangeArrowheads="1"/>
            </p:cNvPicPr>
            <p:nvPr/>
          </p:nvPicPr>
          <p:blipFill>
            <a:blip r:embed="rId4" cstate="email">
              <a:extLst>
                <a:ext uri="{28A0092B-C50C-407E-A947-70E740481C1C}">
                  <a14:useLocalDpi xmlns:a14="http://schemas.microsoft.com/office/drawing/2010/main"/>
                </a:ext>
              </a:extLst>
            </a:blip>
            <a:srcRect l="-48"/>
            <a:stretch>
              <a:fillRect/>
            </a:stretch>
          </p:blipFill>
          <p:spPr bwMode="auto">
            <a:xfrm>
              <a:off x="-70950" y="0"/>
              <a:ext cx="9246326" cy="910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60" name="Rectangle 3"/>
          <p:cNvSpPr>
            <a:spLocks noChangeArrowheads="1"/>
          </p:cNvSpPr>
          <p:nvPr/>
        </p:nvSpPr>
        <p:spPr bwMode="auto">
          <a:xfrm>
            <a:off x="228600" y="958047"/>
            <a:ext cx="8610600" cy="6242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SzPct val="10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1pPr>
            <a:lvl2pPr marL="1028700" indent="-285750" eaLnBrk="0" hangingPunct="0">
              <a:spcBef>
                <a:spcPts val="600"/>
              </a:spcBef>
              <a:buSzPct val="10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600"/>
              </a:spcBef>
              <a:buSzPct val="10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9pPr>
          </a:lstStyle>
          <a:p>
            <a:pPr eaLnBrk="1" hangingPunct="1">
              <a:lnSpc>
                <a:spcPct val="120000"/>
              </a:lnSpc>
              <a:spcBef>
                <a:spcPts val="0"/>
              </a:spcBef>
              <a:buSzTx/>
              <a:buNone/>
            </a:pPr>
            <a:r>
              <a:rPr lang="es-ES_tradnl" altLang="ja-JP" sz="2200" b="1" dirty="0" smtClean="0">
                <a:solidFill>
                  <a:srgbClr val="66410D"/>
                </a:solidFill>
              </a:rPr>
              <a:t>Entrevistas y encuesta en línea:</a:t>
            </a:r>
          </a:p>
          <a:p>
            <a:pPr eaLnBrk="1" hangingPunct="1">
              <a:lnSpc>
                <a:spcPct val="120000"/>
              </a:lnSpc>
              <a:spcBef>
                <a:spcPts val="0"/>
              </a:spcBef>
              <a:buSzTx/>
              <a:buNone/>
            </a:pPr>
            <a:r>
              <a:rPr lang="es-ES_tradnl" altLang="ja-JP" sz="2200" dirty="0" smtClean="0">
                <a:solidFill>
                  <a:srgbClr val="66410D"/>
                </a:solidFill>
              </a:rPr>
              <a:t>Realizaremos aproximadamente 15-20 </a:t>
            </a:r>
            <a:r>
              <a:rPr lang="es-ES_tradnl" altLang="ja-JP" sz="2200" dirty="0" smtClean="0">
                <a:solidFill>
                  <a:srgbClr val="66410D"/>
                </a:solidFill>
              </a:rPr>
              <a:t>entrevistas confidenciales con individuos que representen el rango de perspectivas dentro de la comunidad, además de una encuesta con todos los representantes de la estructura “at-</a:t>
            </a:r>
            <a:r>
              <a:rPr lang="es-ES_tradnl" altLang="ja-JP" sz="2200" dirty="0" err="1" smtClean="0">
                <a:solidFill>
                  <a:srgbClr val="66410D"/>
                </a:solidFill>
              </a:rPr>
              <a:t>large</a:t>
            </a:r>
            <a:r>
              <a:rPr lang="es-ES_tradnl" altLang="ja-JP" sz="2200" dirty="0" smtClean="0">
                <a:solidFill>
                  <a:srgbClr val="66410D"/>
                </a:solidFill>
              </a:rPr>
              <a:t>” LACRALO, enfocada en los temas claves y las opciones que emerjan de las entrevistas. </a:t>
            </a:r>
          </a:p>
          <a:p>
            <a:pPr eaLnBrk="1" hangingPunct="1">
              <a:lnSpc>
                <a:spcPct val="120000"/>
              </a:lnSpc>
              <a:spcBef>
                <a:spcPts val="0"/>
              </a:spcBef>
              <a:buSzTx/>
              <a:buNone/>
            </a:pPr>
            <a:endParaRPr lang="es-ES_tradnl" altLang="ja-JP" sz="900" dirty="0" smtClean="0">
              <a:solidFill>
                <a:srgbClr val="66410D"/>
              </a:solidFill>
            </a:endParaRPr>
          </a:p>
          <a:p>
            <a:pPr eaLnBrk="1" hangingPunct="1">
              <a:lnSpc>
                <a:spcPct val="120000"/>
              </a:lnSpc>
              <a:spcBef>
                <a:spcPts val="0"/>
              </a:spcBef>
              <a:buSzTx/>
              <a:buNone/>
            </a:pPr>
            <a:r>
              <a:rPr lang="es-ES_tradnl" sz="2200" b="1" dirty="0" smtClean="0">
                <a:solidFill>
                  <a:srgbClr val="66410D"/>
                </a:solidFill>
              </a:rPr>
              <a:t>Informe diagnóstico: </a:t>
            </a:r>
          </a:p>
          <a:p>
            <a:pPr eaLnBrk="1" hangingPunct="1">
              <a:lnSpc>
                <a:spcPct val="120000"/>
              </a:lnSpc>
              <a:spcBef>
                <a:spcPts val="0"/>
              </a:spcBef>
              <a:buSzTx/>
              <a:buNone/>
            </a:pPr>
            <a:r>
              <a:rPr lang="es-ES_tradnl" sz="2200" dirty="0" smtClean="0">
                <a:solidFill>
                  <a:srgbClr val="66410D"/>
                </a:solidFill>
              </a:rPr>
              <a:t>El análisis de esta información se plasmará en un informe diagnóstico que resumirá los temas claves, los desafíos, y las oportunidades para avanzar, junto con recomendaciones para diseñar un taller presencial mas adelante.</a:t>
            </a:r>
          </a:p>
          <a:p>
            <a:pPr eaLnBrk="1" hangingPunct="1">
              <a:lnSpc>
                <a:spcPct val="120000"/>
              </a:lnSpc>
              <a:spcBef>
                <a:spcPts val="1200"/>
              </a:spcBef>
              <a:buSzTx/>
              <a:buNone/>
            </a:pPr>
            <a:r>
              <a:rPr lang="es-ES_tradnl" sz="2200" dirty="0" smtClean="0">
                <a:solidFill>
                  <a:srgbClr val="66410D"/>
                </a:solidFill>
              </a:rPr>
              <a:t>Distribuiremos un borrador del informe dentro de la comunidad para recibir retroalimentación.</a:t>
            </a:r>
          </a:p>
          <a:p>
            <a:pPr eaLnBrk="1" hangingPunct="1">
              <a:lnSpc>
                <a:spcPct val="120000"/>
              </a:lnSpc>
              <a:spcBef>
                <a:spcPts val="1200"/>
              </a:spcBef>
              <a:buSzTx/>
              <a:buNone/>
            </a:pPr>
            <a:endParaRPr lang="es-ES_tradnl" altLang="ja-JP" sz="2200" dirty="0" smtClean="0">
              <a:solidFill>
                <a:srgbClr val="66410D"/>
              </a:solidFill>
            </a:endParaRPr>
          </a:p>
        </p:txBody>
      </p:sp>
      <p:sp>
        <p:nvSpPr>
          <p:cNvPr id="8" name="Rectangle 7"/>
          <p:cNvSpPr>
            <a:spLocks noChangeArrowheads="1"/>
          </p:cNvSpPr>
          <p:nvPr/>
        </p:nvSpPr>
        <p:spPr bwMode="auto">
          <a:xfrm>
            <a:off x="228600" y="228600"/>
            <a:ext cx="89154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SzPct val="10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1pPr>
            <a:lvl2pPr marL="742950" indent="-285750" eaLnBrk="0" hangingPunct="0">
              <a:spcBef>
                <a:spcPts val="600"/>
              </a:spcBef>
              <a:buSzPct val="10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600"/>
              </a:spcBef>
              <a:buSzPct val="10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9pPr>
          </a:lstStyle>
          <a:p>
            <a:pPr eaLnBrk="1" hangingPunct="1">
              <a:spcBef>
                <a:spcPct val="0"/>
              </a:spcBef>
              <a:buSzTx/>
              <a:buFontTx/>
              <a:buNone/>
            </a:pPr>
            <a:r>
              <a:rPr lang="es-ES_tradnl" altLang="en-US" b="1" dirty="0" smtClean="0">
                <a:solidFill>
                  <a:schemeClr val="bg1"/>
                </a:solidFill>
                <a:latin typeface="Arial Black" pitchFamily="34" charset="0"/>
              </a:rPr>
              <a:t>Diagnóstico: De dónde vendrá?</a:t>
            </a:r>
            <a:endParaRPr lang="es-ES_tradnl" altLang="en-US" b="1" dirty="0">
              <a:solidFill>
                <a:schemeClr val="bg1"/>
              </a:solidFill>
              <a:latin typeface="Arial Black" pitchFamily="34" charset="0"/>
            </a:endParaRPr>
          </a:p>
        </p:txBody>
      </p:sp>
    </p:spTree>
    <p:extLst>
      <p:ext uri="{BB962C8B-B14F-4D97-AF65-F5344CB8AC3E}">
        <p14:creationId xmlns:p14="http://schemas.microsoft.com/office/powerpoint/2010/main" val="205120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4"/>
          <p:cNvGrpSpPr>
            <a:grpSpLocks/>
          </p:cNvGrpSpPr>
          <p:nvPr/>
        </p:nvGrpSpPr>
        <p:grpSpPr bwMode="auto">
          <a:xfrm>
            <a:off x="-71438" y="0"/>
            <a:ext cx="9247188" cy="1055688"/>
            <a:chOff x="-70950" y="0"/>
            <a:chExt cx="9246326" cy="1055064"/>
          </a:xfrm>
        </p:grpSpPr>
        <p:pic>
          <p:nvPicPr>
            <p:cNvPr id="19463" name="Picture 3" descr="D:\Pictures\Wallpaper\Header Image.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950" y="870905"/>
              <a:ext cx="9246326" cy="184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3" descr="D:\Pictures\Wallpaper\Header Image.png"/>
            <p:cNvPicPr>
              <a:picLocks noChangeAspect="1" noChangeArrowheads="1"/>
            </p:cNvPicPr>
            <p:nvPr/>
          </p:nvPicPr>
          <p:blipFill>
            <a:blip r:embed="rId4" cstate="email">
              <a:extLst>
                <a:ext uri="{28A0092B-C50C-407E-A947-70E740481C1C}">
                  <a14:useLocalDpi xmlns:a14="http://schemas.microsoft.com/office/drawing/2010/main"/>
                </a:ext>
              </a:extLst>
            </a:blip>
            <a:srcRect l="-48"/>
            <a:stretch>
              <a:fillRect/>
            </a:stretch>
          </p:blipFill>
          <p:spPr bwMode="auto">
            <a:xfrm>
              <a:off x="-70950" y="0"/>
              <a:ext cx="9246326" cy="910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59" name="Rectangle 7"/>
          <p:cNvSpPr>
            <a:spLocks noChangeArrowheads="1"/>
          </p:cNvSpPr>
          <p:nvPr/>
        </p:nvSpPr>
        <p:spPr bwMode="auto">
          <a:xfrm>
            <a:off x="228600" y="146447"/>
            <a:ext cx="89154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SzPct val="10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1pPr>
            <a:lvl2pPr marL="742950" indent="-285750" eaLnBrk="0" hangingPunct="0">
              <a:spcBef>
                <a:spcPts val="600"/>
              </a:spcBef>
              <a:buSzPct val="10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600"/>
              </a:spcBef>
              <a:buSzPct val="10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9pPr>
          </a:lstStyle>
          <a:p>
            <a:pPr eaLnBrk="1" hangingPunct="1">
              <a:spcBef>
                <a:spcPct val="0"/>
              </a:spcBef>
              <a:buSzTx/>
              <a:buFontTx/>
              <a:buNone/>
            </a:pPr>
            <a:r>
              <a:rPr lang="es-ES_tradnl" altLang="en-US" sz="3400" b="1" dirty="0" smtClean="0">
                <a:solidFill>
                  <a:schemeClr val="bg1"/>
                </a:solidFill>
                <a:latin typeface="Arial Black" pitchFamily="34" charset="0"/>
              </a:rPr>
              <a:t>Diagnóstico =&gt; Taller Presencial</a:t>
            </a:r>
            <a:endParaRPr lang="es-ES_tradnl" altLang="en-US" sz="3400" b="1" dirty="0">
              <a:solidFill>
                <a:schemeClr val="bg1"/>
              </a:solidFill>
              <a:latin typeface="Arial Black" pitchFamily="34" charset="0"/>
            </a:endParaRPr>
          </a:p>
        </p:txBody>
      </p:sp>
      <p:sp>
        <p:nvSpPr>
          <p:cNvPr id="19460" name="Rectangle 3"/>
          <p:cNvSpPr>
            <a:spLocks noChangeArrowheads="1"/>
          </p:cNvSpPr>
          <p:nvPr/>
        </p:nvSpPr>
        <p:spPr bwMode="auto">
          <a:xfrm>
            <a:off x="381000" y="1761639"/>
            <a:ext cx="8610600" cy="5822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SzPct val="10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1pPr>
            <a:lvl2pPr marL="1028700" indent="-285750" eaLnBrk="0" hangingPunct="0">
              <a:spcBef>
                <a:spcPts val="600"/>
              </a:spcBef>
              <a:buSzPct val="10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600"/>
              </a:spcBef>
              <a:buSzPct val="10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9pPr>
          </a:lstStyle>
          <a:p>
            <a:pPr eaLnBrk="1" hangingPunct="1">
              <a:lnSpc>
                <a:spcPct val="120000"/>
              </a:lnSpc>
              <a:spcBef>
                <a:spcPts val="1200"/>
              </a:spcBef>
              <a:buSzTx/>
              <a:buNone/>
            </a:pPr>
            <a:r>
              <a:rPr lang="es-ES_tradnl" sz="2600" dirty="0" smtClean="0">
                <a:solidFill>
                  <a:srgbClr val="66410D"/>
                </a:solidFill>
              </a:rPr>
              <a:t>Una vez que el diagnóstico haya sido compartido, entendido y comentado dentro de la comunidad LACRALO, esperamos liderar este año un taller presencial con integrantes de la comunidad. </a:t>
            </a:r>
          </a:p>
          <a:p>
            <a:pPr eaLnBrk="1" hangingPunct="1">
              <a:lnSpc>
                <a:spcPct val="120000"/>
              </a:lnSpc>
              <a:spcBef>
                <a:spcPts val="1200"/>
              </a:spcBef>
              <a:buSzTx/>
              <a:buNone/>
            </a:pPr>
            <a:r>
              <a:rPr lang="es-ES_tradnl" sz="2600" i="1" dirty="0" smtClean="0">
                <a:solidFill>
                  <a:srgbClr val="66410D"/>
                </a:solidFill>
              </a:rPr>
              <a:t>(El diagnóstico determinará los objetivos y metodología de esta interacción presencial. En principio, el taller buscará desarrollar paso concretos que permitirían a LACRALO funcionar eficazmente, y un compromiso para seguir esos pasos. )</a:t>
            </a:r>
            <a:r>
              <a:rPr lang="es-ES_tradnl" sz="2600" dirty="0" smtClean="0">
                <a:solidFill>
                  <a:srgbClr val="66410D"/>
                </a:solidFill>
              </a:rPr>
              <a:t> </a:t>
            </a:r>
          </a:p>
          <a:p>
            <a:pPr eaLnBrk="1" hangingPunct="1">
              <a:lnSpc>
                <a:spcPct val="120000"/>
              </a:lnSpc>
              <a:spcBef>
                <a:spcPts val="1200"/>
              </a:spcBef>
              <a:buSzTx/>
              <a:buNone/>
            </a:pPr>
            <a:endParaRPr lang="es-ES_tradnl" altLang="ja-JP" sz="2600" dirty="0" smtClean="0">
              <a:solidFill>
                <a:srgbClr val="66410D"/>
              </a:solidFill>
            </a:endParaRPr>
          </a:p>
          <a:p>
            <a:pPr eaLnBrk="1" hangingPunct="1">
              <a:lnSpc>
                <a:spcPct val="120000"/>
              </a:lnSpc>
              <a:spcBef>
                <a:spcPts val="1200"/>
              </a:spcBef>
              <a:buSzTx/>
              <a:buNone/>
            </a:pPr>
            <a:endParaRPr lang="es-ES_tradnl" altLang="ja-JP" sz="2600" dirty="0">
              <a:solidFill>
                <a:srgbClr val="66410D"/>
              </a:solidFill>
            </a:endParaRPr>
          </a:p>
        </p:txBody>
      </p:sp>
    </p:spTree>
    <p:extLst>
      <p:ext uri="{BB962C8B-B14F-4D97-AF65-F5344CB8AC3E}">
        <p14:creationId xmlns:p14="http://schemas.microsoft.com/office/powerpoint/2010/main" val="1184926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4"/>
          <p:cNvGrpSpPr>
            <a:grpSpLocks/>
          </p:cNvGrpSpPr>
          <p:nvPr/>
        </p:nvGrpSpPr>
        <p:grpSpPr bwMode="auto">
          <a:xfrm>
            <a:off x="-71438" y="0"/>
            <a:ext cx="9247188" cy="1055688"/>
            <a:chOff x="-70950" y="0"/>
            <a:chExt cx="9246326" cy="1055064"/>
          </a:xfrm>
        </p:grpSpPr>
        <p:pic>
          <p:nvPicPr>
            <p:cNvPr id="19463" name="Picture 3" descr="D:\Pictures\Wallpaper\Header Image.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950" y="870905"/>
              <a:ext cx="9246326" cy="184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3" descr="D:\Pictures\Wallpaper\Header Image.png"/>
            <p:cNvPicPr>
              <a:picLocks noChangeAspect="1" noChangeArrowheads="1"/>
            </p:cNvPicPr>
            <p:nvPr/>
          </p:nvPicPr>
          <p:blipFill>
            <a:blip r:embed="rId4" cstate="email">
              <a:extLst>
                <a:ext uri="{28A0092B-C50C-407E-A947-70E740481C1C}">
                  <a14:useLocalDpi xmlns:a14="http://schemas.microsoft.com/office/drawing/2010/main"/>
                </a:ext>
              </a:extLst>
            </a:blip>
            <a:srcRect l="-48"/>
            <a:stretch>
              <a:fillRect/>
            </a:stretch>
          </p:blipFill>
          <p:spPr bwMode="auto">
            <a:xfrm>
              <a:off x="-70950" y="0"/>
              <a:ext cx="9246326" cy="910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59" name="Rectangle 7"/>
          <p:cNvSpPr>
            <a:spLocks noChangeArrowheads="1"/>
          </p:cNvSpPr>
          <p:nvPr/>
        </p:nvSpPr>
        <p:spPr bwMode="auto">
          <a:xfrm>
            <a:off x="228600" y="228600"/>
            <a:ext cx="89154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SzPct val="10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1pPr>
            <a:lvl2pPr marL="742950" indent="-285750" eaLnBrk="0" hangingPunct="0">
              <a:spcBef>
                <a:spcPts val="600"/>
              </a:spcBef>
              <a:buSzPct val="10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600"/>
              </a:spcBef>
              <a:buSzPct val="10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9pPr>
          </a:lstStyle>
          <a:p>
            <a:pPr eaLnBrk="1" hangingPunct="1">
              <a:spcBef>
                <a:spcPct val="0"/>
              </a:spcBef>
              <a:buSzTx/>
              <a:buFontTx/>
              <a:buNone/>
            </a:pPr>
            <a:r>
              <a:rPr lang="es-ES_tradnl" altLang="en-US" sz="3400" b="1" dirty="0" smtClean="0">
                <a:solidFill>
                  <a:schemeClr val="bg1"/>
                </a:solidFill>
                <a:latin typeface="Arial Black" pitchFamily="34" charset="0"/>
              </a:rPr>
              <a:t>Línea de tiempo y próximos pasos</a:t>
            </a:r>
            <a:endParaRPr lang="es-ES_tradnl" altLang="en-US" sz="3400" b="1" dirty="0">
              <a:solidFill>
                <a:schemeClr val="bg1"/>
              </a:solidFill>
              <a:latin typeface="Arial Black" pitchFamily="34" charset="0"/>
            </a:endParaRPr>
          </a:p>
        </p:txBody>
      </p:sp>
      <p:sp>
        <p:nvSpPr>
          <p:cNvPr id="19460" name="Rectangle 3"/>
          <p:cNvSpPr>
            <a:spLocks noChangeArrowheads="1"/>
          </p:cNvSpPr>
          <p:nvPr/>
        </p:nvSpPr>
        <p:spPr bwMode="auto">
          <a:xfrm>
            <a:off x="381000" y="1371600"/>
            <a:ext cx="8610600" cy="6445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SzPct val="10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1pPr>
            <a:lvl2pPr marL="1028700" indent="-285750" eaLnBrk="0" hangingPunct="0">
              <a:spcBef>
                <a:spcPts val="600"/>
              </a:spcBef>
              <a:buSzPct val="10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600"/>
              </a:spcBef>
              <a:buSzPct val="10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9pPr>
          </a:lstStyle>
          <a:p>
            <a:pPr>
              <a:buNone/>
            </a:pPr>
            <a:r>
              <a:rPr lang="es-ES_tradnl" sz="2800" dirty="0" smtClean="0">
                <a:solidFill>
                  <a:srgbClr val="66410D"/>
                </a:solidFill>
              </a:rPr>
              <a:t>Durante </a:t>
            </a:r>
            <a:r>
              <a:rPr lang="es-ES_tradnl" sz="2800" dirty="0">
                <a:solidFill>
                  <a:srgbClr val="66410D"/>
                </a:solidFill>
              </a:rPr>
              <a:t>los próximos </a:t>
            </a:r>
            <a:r>
              <a:rPr lang="es-ES_tradnl" sz="2800" dirty="0" smtClean="0">
                <a:solidFill>
                  <a:srgbClr val="66410D"/>
                </a:solidFill>
              </a:rPr>
              <a:t>meses pueden esperar la siguiente comunicación de nosotros :</a:t>
            </a:r>
          </a:p>
          <a:p>
            <a:pPr>
              <a:buNone/>
            </a:pPr>
            <a:endParaRPr lang="es-ES_tradnl" sz="2800" dirty="0" smtClean="0">
              <a:solidFill>
                <a:srgbClr val="66410D"/>
              </a:solidFill>
            </a:endParaRPr>
          </a:p>
          <a:p>
            <a:pPr marL="457200" indent="-457200"/>
            <a:r>
              <a:rPr lang="es-ES_tradnl" sz="2800" b="1" dirty="0" smtClean="0">
                <a:solidFill>
                  <a:srgbClr val="66410D"/>
                </a:solidFill>
              </a:rPr>
              <a:t>Julio</a:t>
            </a:r>
            <a:r>
              <a:rPr lang="es-ES_tradnl" sz="2800" dirty="0" smtClean="0">
                <a:solidFill>
                  <a:srgbClr val="66410D"/>
                </a:solidFill>
              </a:rPr>
              <a:t> – Contactaremos a varios de ustedes para realizar entrevistas. También mandaremos la encuesta hacia el fin de mes. </a:t>
            </a:r>
          </a:p>
          <a:p>
            <a:pPr marL="457200" indent="-457200"/>
            <a:r>
              <a:rPr lang="es-ES_tradnl" sz="2800" b="1" dirty="0" smtClean="0">
                <a:solidFill>
                  <a:srgbClr val="66410D"/>
                </a:solidFill>
              </a:rPr>
              <a:t>Agosto</a:t>
            </a:r>
            <a:r>
              <a:rPr lang="es-ES_tradnl" sz="2800" dirty="0" smtClean="0">
                <a:solidFill>
                  <a:srgbClr val="66410D"/>
                </a:solidFill>
              </a:rPr>
              <a:t> – Compartiremos un borrador del informe y recomendaciones para un proceso presencial.</a:t>
            </a:r>
          </a:p>
          <a:p>
            <a:pPr marL="457200" indent="-457200"/>
            <a:r>
              <a:rPr lang="es-ES_tradnl" sz="2800" b="1" dirty="0" smtClean="0">
                <a:solidFill>
                  <a:srgbClr val="66410D"/>
                </a:solidFill>
              </a:rPr>
              <a:t>Fines de 2016 </a:t>
            </a:r>
            <a:r>
              <a:rPr lang="es-ES_tradnl" sz="2800" dirty="0" smtClean="0">
                <a:solidFill>
                  <a:srgbClr val="66410D"/>
                </a:solidFill>
              </a:rPr>
              <a:t>– Tentativamente esperamos realizar un taller presencial en los últimos 3 meses de 2016.</a:t>
            </a:r>
          </a:p>
          <a:p>
            <a:pPr marL="457200" indent="-457200" eaLnBrk="1" hangingPunct="1">
              <a:lnSpc>
                <a:spcPct val="120000"/>
              </a:lnSpc>
              <a:spcBef>
                <a:spcPts val="1200"/>
              </a:spcBef>
              <a:buSzTx/>
            </a:pPr>
            <a:endParaRPr lang="es-ES_tradnl" altLang="ja-JP" sz="2600" dirty="0" smtClean="0">
              <a:solidFill>
                <a:srgbClr val="66410D"/>
              </a:solidFill>
            </a:endParaRPr>
          </a:p>
          <a:p>
            <a:pPr eaLnBrk="1" hangingPunct="1">
              <a:lnSpc>
                <a:spcPct val="120000"/>
              </a:lnSpc>
              <a:spcBef>
                <a:spcPts val="1200"/>
              </a:spcBef>
              <a:buSzTx/>
              <a:buNone/>
            </a:pPr>
            <a:endParaRPr lang="es-ES_tradnl" altLang="ja-JP" sz="2600" dirty="0">
              <a:solidFill>
                <a:srgbClr val="66410D"/>
              </a:solidFill>
            </a:endParaRPr>
          </a:p>
        </p:txBody>
      </p:sp>
    </p:spTree>
    <p:extLst>
      <p:ext uri="{BB962C8B-B14F-4D97-AF65-F5344CB8AC3E}">
        <p14:creationId xmlns:p14="http://schemas.microsoft.com/office/powerpoint/2010/main" val="3203555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4"/>
          <p:cNvGrpSpPr>
            <a:grpSpLocks/>
          </p:cNvGrpSpPr>
          <p:nvPr/>
        </p:nvGrpSpPr>
        <p:grpSpPr bwMode="auto">
          <a:xfrm>
            <a:off x="-71438" y="0"/>
            <a:ext cx="9247188" cy="1055688"/>
            <a:chOff x="-70950" y="0"/>
            <a:chExt cx="9246326" cy="1055064"/>
          </a:xfrm>
        </p:grpSpPr>
        <p:pic>
          <p:nvPicPr>
            <p:cNvPr id="20485" name="Picture 3" descr="D:\Pictures\Wallpaper\Header Image.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950" y="870905"/>
              <a:ext cx="9246326" cy="184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3" descr="D:\Pictures\Wallpaper\Header Image.png"/>
            <p:cNvPicPr>
              <a:picLocks noChangeAspect="1" noChangeArrowheads="1"/>
            </p:cNvPicPr>
            <p:nvPr/>
          </p:nvPicPr>
          <p:blipFill>
            <a:blip r:embed="rId4" cstate="email">
              <a:extLst>
                <a:ext uri="{28A0092B-C50C-407E-A947-70E740481C1C}">
                  <a14:useLocalDpi xmlns:a14="http://schemas.microsoft.com/office/drawing/2010/main"/>
                </a:ext>
              </a:extLst>
            </a:blip>
            <a:srcRect l="-48"/>
            <a:stretch>
              <a:fillRect/>
            </a:stretch>
          </p:blipFill>
          <p:spPr bwMode="auto">
            <a:xfrm>
              <a:off x="-70950" y="0"/>
              <a:ext cx="9246326" cy="910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483" name="Rectangle 7"/>
          <p:cNvSpPr>
            <a:spLocks noChangeArrowheads="1"/>
          </p:cNvSpPr>
          <p:nvPr/>
        </p:nvSpPr>
        <p:spPr bwMode="auto">
          <a:xfrm>
            <a:off x="228600" y="152400"/>
            <a:ext cx="891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SzPct val="10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1pPr>
            <a:lvl2pPr marL="742950" indent="-285750" eaLnBrk="0" hangingPunct="0">
              <a:spcBef>
                <a:spcPts val="600"/>
              </a:spcBef>
              <a:buSzPct val="10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600"/>
              </a:spcBef>
              <a:buSzPct val="10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9pPr>
          </a:lstStyle>
          <a:p>
            <a:pPr eaLnBrk="1" hangingPunct="1">
              <a:spcBef>
                <a:spcPct val="0"/>
              </a:spcBef>
              <a:buSzTx/>
              <a:buFontTx/>
              <a:buNone/>
            </a:pPr>
            <a:r>
              <a:rPr lang="es-ES_tradnl" altLang="en-US" sz="3600" b="1" dirty="0" smtClean="0">
                <a:solidFill>
                  <a:schemeClr val="bg1"/>
                </a:solidFill>
                <a:latin typeface="Arial Black" pitchFamily="34" charset="0"/>
              </a:rPr>
              <a:t>El equipo de mediación</a:t>
            </a:r>
            <a:endParaRPr lang="es-ES_tradnl" altLang="en-US" sz="3600" b="1" u="sng" dirty="0">
              <a:solidFill>
                <a:schemeClr val="bg1"/>
              </a:solidFill>
              <a:latin typeface="Arial Black" pitchFamily="34" charset="0"/>
            </a:endParaRPr>
          </a:p>
        </p:txBody>
      </p:sp>
      <p:sp>
        <p:nvSpPr>
          <p:cNvPr id="7" name="Rectangle 3"/>
          <p:cNvSpPr>
            <a:spLocks noChangeArrowheads="1"/>
          </p:cNvSpPr>
          <p:nvPr/>
        </p:nvSpPr>
        <p:spPr bwMode="auto">
          <a:xfrm>
            <a:off x="381000" y="1484308"/>
            <a:ext cx="8610600" cy="5901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SzPct val="10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1pPr>
            <a:lvl2pPr marL="1028700" indent="-285750" eaLnBrk="0" hangingPunct="0">
              <a:spcBef>
                <a:spcPts val="600"/>
              </a:spcBef>
              <a:buSzPct val="10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600"/>
              </a:spcBef>
              <a:buSzPct val="10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9pPr>
          </a:lstStyle>
          <a:p>
            <a:pPr>
              <a:buNone/>
            </a:pPr>
            <a:r>
              <a:rPr lang="es-ES_tradnl" altLang="ja-JP" sz="2800" dirty="0" smtClean="0">
                <a:solidFill>
                  <a:srgbClr val="66410D"/>
                </a:solidFill>
              </a:rPr>
              <a:t>Nuestro equipo es bilingüe y reúne mediadores profesionales de dos organizaciones: </a:t>
            </a:r>
            <a:r>
              <a:rPr lang="es-ES_tradnl" altLang="ja-JP" sz="2800" dirty="0" err="1">
                <a:solidFill>
                  <a:srgbClr val="66410D"/>
                </a:solidFill>
              </a:rPr>
              <a:t>Value</a:t>
            </a:r>
            <a:r>
              <a:rPr lang="es-ES_tradnl" altLang="ja-JP" sz="2800" dirty="0">
                <a:solidFill>
                  <a:srgbClr val="66410D"/>
                </a:solidFill>
              </a:rPr>
              <a:t> </a:t>
            </a:r>
            <a:r>
              <a:rPr lang="es-ES_tradnl" altLang="ja-JP" sz="2800" dirty="0" err="1">
                <a:solidFill>
                  <a:srgbClr val="66410D"/>
                </a:solidFill>
              </a:rPr>
              <a:t>Negotiation</a:t>
            </a:r>
            <a:r>
              <a:rPr lang="es-ES_tradnl" altLang="ja-JP" sz="2800" dirty="0">
                <a:solidFill>
                  <a:srgbClr val="66410D"/>
                </a:solidFill>
              </a:rPr>
              <a:t> (</a:t>
            </a:r>
            <a:r>
              <a:rPr lang="es-ES_tradnl" altLang="ja-JP" sz="2800" dirty="0">
                <a:solidFill>
                  <a:srgbClr val="66410D"/>
                </a:solidFill>
                <a:hlinkClick r:id="rId5"/>
              </a:rPr>
              <a:t>www.valuenegotiation.com</a:t>
            </a:r>
            <a:r>
              <a:rPr lang="es-ES_tradnl" altLang="ja-JP" sz="2800" dirty="0">
                <a:solidFill>
                  <a:srgbClr val="66410D"/>
                </a:solidFill>
              </a:rPr>
              <a:t>) y</a:t>
            </a:r>
            <a:r>
              <a:rPr lang="es-ES_tradnl" altLang="ja-JP" sz="2800" dirty="0" smtClean="0">
                <a:solidFill>
                  <a:srgbClr val="66410D"/>
                </a:solidFill>
              </a:rPr>
              <a:t> </a:t>
            </a:r>
            <a:r>
              <a:rPr lang="es-ES_tradnl" altLang="ja-JP" sz="2800" dirty="0">
                <a:solidFill>
                  <a:srgbClr val="66410D"/>
                </a:solidFill>
              </a:rPr>
              <a:t>Consensus Building Institute (</a:t>
            </a:r>
            <a:r>
              <a:rPr lang="es-ES_tradnl" altLang="ja-JP" sz="2800" dirty="0">
                <a:solidFill>
                  <a:srgbClr val="66410D"/>
                </a:solidFill>
                <a:hlinkClick r:id="rId6"/>
              </a:rPr>
              <a:t>www.cbuilding.org</a:t>
            </a:r>
            <a:r>
              <a:rPr lang="es-ES_tradnl" altLang="ja-JP" sz="2800" dirty="0">
                <a:solidFill>
                  <a:srgbClr val="66410D"/>
                </a:solidFill>
              </a:rPr>
              <a:t>). </a:t>
            </a:r>
            <a:r>
              <a:rPr lang="es-ES_tradnl" altLang="ja-JP" sz="2800" dirty="0" smtClean="0">
                <a:solidFill>
                  <a:srgbClr val="66410D"/>
                </a:solidFill>
              </a:rPr>
              <a:t>Tenemos experiencia en trabajar en el Caribe y América Latina. Se adjunta biografías cortas. </a:t>
            </a:r>
          </a:p>
          <a:p>
            <a:pPr>
              <a:buNone/>
            </a:pPr>
            <a:endParaRPr lang="es-ES_tradnl" altLang="ja-JP" sz="2800" dirty="0" smtClean="0">
              <a:solidFill>
                <a:srgbClr val="66410D"/>
              </a:solidFill>
            </a:endParaRPr>
          </a:p>
          <a:p>
            <a:pPr>
              <a:buNone/>
            </a:pPr>
            <a:r>
              <a:rPr lang="es-ES_tradnl" altLang="ja-JP" sz="2800" dirty="0" smtClean="0">
                <a:solidFill>
                  <a:srgbClr val="66410D"/>
                </a:solidFill>
              </a:rPr>
              <a:t>Por favor no duden en contactarnos.</a:t>
            </a:r>
          </a:p>
          <a:p>
            <a:pPr>
              <a:buNone/>
            </a:pPr>
            <a:endParaRPr lang="es-ES_tradnl" altLang="ja-JP" sz="2800" dirty="0" smtClean="0">
              <a:solidFill>
                <a:srgbClr val="66410D"/>
              </a:solidFill>
            </a:endParaRPr>
          </a:p>
          <a:p>
            <a:pPr>
              <a:buNone/>
            </a:pPr>
            <a:r>
              <a:rPr lang="es-ES_tradnl" altLang="ja-JP" sz="2800" dirty="0" err="1" smtClean="0">
                <a:solidFill>
                  <a:srgbClr val="66410D"/>
                </a:solidFill>
              </a:rPr>
              <a:t>Merrick</a:t>
            </a:r>
            <a:r>
              <a:rPr lang="es-ES_tradnl" altLang="ja-JP" sz="2800" dirty="0" smtClean="0">
                <a:solidFill>
                  <a:srgbClr val="66410D"/>
                </a:solidFill>
              </a:rPr>
              <a:t> </a:t>
            </a:r>
            <a:r>
              <a:rPr lang="es-ES_tradnl" altLang="ja-JP" sz="2800" dirty="0" err="1" smtClean="0">
                <a:solidFill>
                  <a:srgbClr val="66410D"/>
                </a:solidFill>
              </a:rPr>
              <a:t>Hoben</a:t>
            </a:r>
            <a:endParaRPr lang="es-ES_tradnl" altLang="ja-JP" sz="2800" dirty="0" smtClean="0">
              <a:solidFill>
                <a:srgbClr val="66410D"/>
              </a:solidFill>
            </a:endParaRPr>
          </a:p>
          <a:p>
            <a:pPr>
              <a:buNone/>
            </a:pPr>
            <a:r>
              <a:rPr lang="es-ES_tradnl" altLang="ja-JP" sz="2800" dirty="0" err="1" smtClean="0">
                <a:solidFill>
                  <a:srgbClr val="66410D"/>
                </a:solidFill>
              </a:rPr>
              <a:t>mhoben@cbuilding.org</a:t>
            </a:r>
            <a:endParaRPr lang="es-ES_tradnl" altLang="ja-JP" sz="2600" dirty="0" smtClean="0">
              <a:solidFill>
                <a:srgbClr val="66410D"/>
              </a:solidFill>
            </a:endParaRPr>
          </a:p>
          <a:p>
            <a:pPr eaLnBrk="1" hangingPunct="1">
              <a:lnSpc>
                <a:spcPct val="120000"/>
              </a:lnSpc>
              <a:spcBef>
                <a:spcPts val="1200"/>
              </a:spcBef>
              <a:buSzTx/>
              <a:buNone/>
            </a:pPr>
            <a:endParaRPr lang="es-ES_tradnl" altLang="ja-JP" sz="2600" dirty="0">
              <a:solidFill>
                <a:srgbClr val="66410D"/>
              </a:solidFill>
            </a:endParaRPr>
          </a:p>
        </p:txBody>
      </p:sp>
    </p:spTree>
    <p:extLst>
      <p:ext uri="{BB962C8B-B14F-4D97-AF65-F5344CB8AC3E}">
        <p14:creationId xmlns:p14="http://schemas.microsoft.com/office/powerpoint/2010/main" val="1834623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04800" y="1447800"/>
            <a:ext cx="137160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KMA10DA479:R001:C001"/>
          <p:cNvSpPr>
            <a:spLocks noChangeArrowheads="1"/>
          </p:cNvSpPr>
          <p:nvPr>
            <p:custDataLst>
              <p:tags r:id="rId1"/>
            </p:custDataLst>
          </p:nvPr>
        </p:nvSpPr>
        <p:spPr bwMode="auto">
          <a:xfrm>
            <a:off x="1981200" y="3657600"/>
            <a:ext cx="6705600" cy="1563688"/>
          </a:xfrm>
          <a:prstGeom prst="rect">
            <a:avLst/>
          </a:prstGeom>
          <a:noFill/>
          <a:ln w="19050">
            <a:noFill/>
            <a:miter lim="800000"/>
            <a:headEnd/>
            <a:tailEnd/>
          </a:ln>
        </p:spPr>
        <p:txBody>
          <a:bodyPr lIns="42616" tIns="43622" rIns="42616" bIns="43622"/>
          <a:lstStyle/>
          <a:p>
            <a:pPr>
              <a:spcBef>
                <a:spcPts val="1800"/>
              </a:spcBef>
              <a:defRPr/>
            </a:pPr>
            <a:endParaRPr lang="en-US" sz="1800" dirty="0">
              <a:solidFill>
                <a:schemeClr val="bg1">
                  <a:lumMod val="50000"/>
                </a:schemeClr>
              </a:solidFill>
              <a:cs typeface="+mn-cs"/>
            </a:endParaRPr>
          </a:p>
        </p:txBody>
      </p:sp>
      <p:sp>
        <p:nvSpPr>
          <p:cNvPr id="25604" name="KMA10DA479:R001:C001"/>
          <p:cNvSpPr>
            <a:spLocks noChangeArrowheads="1"/>
          </p:cNvSpPr>
          <p:nvPr>
            <p:custDataLst>
              <p:tags r:id="rId2"/>
            </p:custDataLst>
          </p:nvPr>
        </p:nvSpPr>
        <p:spPr bwMode="auto">
          <a:xfrm>
            <a:off x="261938" y="3200400"/>
            <a:ext cx="8691562"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2616" tIns="43622" rIns="42616" bIns="43622"/>
          <a:lstStyle>
            <a:lvl1pPr eaLnBrk="0" hangingPunct="0">
              <a:spcBef>
                <a:spcPts val="700"/>
              </a:spcBef>
              <a:buSzPct val="10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1pPr>
            <a:lvl2pPr marL="742950" indent="-285750" eaLnBrk="0" hangingPunct="0">
              <a:spcBef>
                <a:spcPts val="600"/>
              </a:spcBef>
              <a:buSzPct val="10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600"/>
              </a:spcBef>
              <a:buSzPct val="10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9pPr>
          </a:lstStyle>
          <a:p>
            <a:pPr algn="just" eaLnBrk="1" hangingPunct="1">
              <a:spcBef>
                <a:spcPts val="600"/>
              </a:spcBef>
              <a:buSzTx/>
              <a:buFontTx/>
              <a:buNone/>
            </a:pPr>
            <a:r>
              <a:rPr lang="en-US" altLang="en-US" sz="1800" dirty="0" err="1">
                <a:solidFill>
                  <a:srgbClr val="66410D"/>
                </a:solidFill>
              </a:rPr>
              <a:t>Horacio</a:t>
            </a:r>
            <a:r>
              <a:rPr lang="en-US" altLang="en-US" sz="1800" dirty="0">
                <a:solidFill>
                  <a:srgbClr val="66410D"/>
                </a:solidFill>
              </a:rPr>
              <a:t> worked at Cambridge Negotiation Strategies and CMI (a spin-off from the Harvard Negotiation Project) and earlier at two prestigious law firms in Brazil. He has worked for the </a:t>
            </a:r>
            <a:r>
              <a:rPr lang="en-US" altLang="en-US" sz="1800" b="1" dirty="0">
                <a:solidFill>
                  <a:srgbClr val="66410D"/>
                </a:solidFill>
              </a:rPr>
              <a:t>International Court of Arbitration </a:t>
            </a:r>
            <a:r>
              <a:rPr lang="en-US" altLang="en-US" sz="1800" dirty="0">
                <a:solidFill>
                  <a:srgbClr val="66410D"/>
                </a:solidFill>
              </a:rPr>
              <a:t>in Paris and mediated at the courts of Massachusetts. Trained in both civil and common law, </a:t>
            </a:r>
            <a:r>
              <a:rPr lang="en-US" altLang="en-US" sz="1800" dirty="0" err="1">
                <a:solidFill>
                  <a:srgbClr val="66410D"/>
                </a:solidFill>
              </a:rPr>
              <a:t>Horacio</a:t>
            </a:r>
            <a:r>
              <a:rPr lang="en-US" altLang="en-US" sz="1800" dirty="0">
                <a:solidFill>
                  <a:srgbClr val="66410D"/>
                </a:solidFill>
              </a:rPr>
              <a:t> graduated as an </a:t>
            </a:r>
            <a:r>
              <a:rPr lang="en-US" altLang="en-US" sz="1800" b="1" dirty="0">
                <a:solidFill>
                  <a:srgbClr val="66410D"/>
                </a:solidFill>
              </a:rPr>
              <a:t>LL.M. from Harvard Law School </a:t>
            </a:r>
            <a:r>
              <a:rPr lang="en-US" altLang="en-US" sz="1800" dirty="0">
                <a:solidFill>
                  <a:srgbClr val="66410D"/>
                </a:solidFill>
              </a:rPr>
              <a:t>with a concentration on </a:t>
            </a:r>
            <a:r>
              <a:rPr lang="en-US" altLang="en-US" sz="1800" b="1" dirty="0">
                <a:solidFill>
                  <a:srgbClr val="66410D"/>
                </a:solidFill>
              </a:rPr>
              <a:t>alternative dispute resolution</a:t>
            </a:r>
            <a:r>
              <a:rPr lang="en-US" altLang="en-US" sz="1800" dirty="0">
                <a:solidFill>
                  <a:srgbClr val="66410D"/>
                </a:solidFill>
              </a:rPr>
              <a:t>. He received his MBA and his Masters in Organizational Psychology from INSEAD.</a:t>
            </a:r>
          </a:p>
          <a:p>
            <a:pPr algn="just" eaLnBrk="1" hangingPunct="1">
              <a:spcBef>
                <a:spcPts val="600"/>
              </a:spcBef>
              <a:buSzTx/>
              <a:buFontTx/>
              <a:buNone/>
            </a:pPr>
            <a:r>
              <a:rPr lang="en-US" altLang="en-US" sz="1800" dirty="0" err="1">
                <a:solidFill>
                  <a:srgbClr val="66410D"/>
                </a:solidFill>
              </a:rPr>
              <a:t>Horacio</a:t>
            </a:r>
            <a:r>
              <a:rPr lang="en-US" altLang="en-US" sz="1800" dirty="0">
                <a:solidFill>
                  <a:srgbClr val="66410D"/>
                </a:solidFill>
              </a:rPr>
              <a:t> has worked </a:t>
            </a:r>
            <a:r>
              <a:rPr lang="en-US" altLang="en-US" sz="1800" b="1" dirty="0">
                <a:solidFill>
                  <a:srgbClr val="66410D"/>
                </a:solidFill>
              </a:rPr>
              <a:t>all over the world</a:t>
            </a:r>
            <a:r>
              <a:rPr lang="en-US" altLang="en-US" sz="1800" dirty="0">
                <a:solidFill>
                  <a:srgbClr val="66410D"/>
                </a:solidFill>
              </a:rPr>
              <a:t>, mediating </a:t>
            </a:r>
            <a:r>
              <a:rPr lang="en-US" altLang="en-US" sz="1800" b="1" dirty="0">
                <a:solidFill>
                  <a:srgbClr val="66410D"/>
                </a:solidFill>
              </a:rPr>
              <a:t>complex disputes</a:t>
            </a:r>
            <a:r>
              <a:rPr lang="en-US" altLang="en-US" sz="1800" dirty="0">
                <a:solidFill>
                  <a:srgbClr val="66410D"/>
                </a:solidFill>
              </a:rPr>
              <a:t>, facilitating </a:t>
            </a:r>
            <a:r>
              <a:rPr lang="en-US" altLang="en-US" sz="1800" b="1" dirty="0">
                <a:solidFill>
                  <a:srgbClr val="66410D"/>
                </a:solidFill>
              </a:rPr>
              <a:t>dialogue</a:t>
            </a:r>
            <a:r>
              <a:rPr lang="en-US" altLang="en-US" sz="1800" dirty="0">
                <a:solidFill>
                  <a:srgbClr val="66410D"/>
                </a:solidFill>
              </a:rPr>
              <a:t>, developing </a:t>
            </a:r>
            <a:r>
              <a:rPr lang="en-US" altLang="en-US" sz="1800" b="1" dirty="0">
                <a:solidFill>
                  <a:srgbClr val="66410D"/>
                </a:solidFill>
              </a:rPr>
              <a:t>negotiation</a:t>
            </a:r>
            <a:r>
              <a:rPr lang="en-US" altLang="en-US" sz="1800" dirty="0">
                <a:solidFill>
                  <a:srgbClr val="66410D"/>
                </a:solidFill>
              </a:rPr>
              <a:t> &amp; </a:t>
            </a:r>
            <a:r>
              <a:rPr lang="en-US" altLang="en-US" sz="1800" b="1" dirty="0">
                <a:solidFill>
                  <a:srgbClr val="66410D"/>
                </a:solidFill>
              </a:rPr>
              <a:t>consensus building </a:t>
            </a:r>
            <a:r>
              <a:rPr lang="en-US" altLang="en-US" sz="1800" dirty="0">
                <a:solidFill>
                  <a:srgbClr val="66410D"/>
                </a:solidFill>
              </a:rPr>
              <a:t>strategies. He combines this diverse and intense practice with a commitment to keeping himself constantly updated by </a:t>
            </a:r>
            <a:r>
              <a:rPr lang="en-US" altLang="en-US" sz="1800" b="1" dirty="0">
                <a:solidFill>
                  <a:srgbClr val="66410D"/>
                </a:solidFill>
              </a:rPr>
              <a:t>researching and writing </a:t>
            </a:r>
            <a:r>
              <a:rPr lang="en-US" altLang="en-US" sz="1800" dirty="0">
                <a:solidFill>
                  <a:srgbClr val="66410D"/>
                </a:solidFill>
              </a:rPr>
              <a:t>on negotiation. </a:t>
            </a:r>
            <a:r>
              <a:rPr lang="en-US" altLang="en-US" sz="1800" dirty="0" err="1">
                <a:solidFill>
                  <a:srgbClr val="66410D"/>
                </a:solidFill>
              </a:rPr>
              <a:t>Horacio</a:t>
            </a:r>
            <a:r>
              <a:rPr lang="en-US" altLang="en-US" sz="1800" dirty="0">
                <a:solidFill>
                  <a:srgbClr val="66410D"/>
                </a:solidFill>
              </a:rPr>
              <a:t> is an </a:t>
            </a:r>
            <a:r>
              <a:rPr lang="en-US" altLang="en-US" sz="1800" b="1" dirty="0">
                <a:solidFill>
                  <a:srgbClr val="66410D"/>
                </a:solidFill>
              </a:rPr>
              <a:t>entrepreneur </a:t>
            </a:r>
            <a:r>
              <a:rPr lang="en-US" altLang="en-US" sz="1800" dirty="0">
                <a:solidFill>
                  <a:srgbClr val="66410D"/>
                </a:solidFill>
              </a:rPr>
              <a:t>and </a:t>
            </a:r>
            <a:r>
              <a:rPr lang="en-US" altLang="en-US" sz="1800" b="1" dirty="0">
                <a:solidFill>
                  <a:srgbClr val="66410D"/>
                </a:solidFill>
              </a:rPr>
              <a:t>angel investor</a:t>
            </a:r>
            <a:r>
              <a:rPr lang="en-US" altLang="en-US" sz="1800" dirty="0">
                <a:solidFill>
                  <a:srgbClr val="66410D"/>
                </a:solidFill>
              </a:rPr>
              <a:t> with investments in a variety of start-ups all over the world.</a:t>
            </a:r>
          </a:p>
        </p:txBody>
      </p:sp>
      <p:sp>
        <p:nvSpPr>
          <p:cNvPr id="25605" name="KMA10DA479:R001:C001"/>
          <p:cNvSpPr>
            <a:spLocks noChangeArrowheads="1"/>
          </p:cNvSpPr>
          <p:nvPr>
            <p:custDataLst>
              <p:tags r:id="rId3"/>
            </p:custDataLst>
          </p:nvPr>
        </p:nvSpPr>
        <p:spPr bwMode="auto">
          <a:xfrm>
            <a:off x="1828800" y="1447800"/>
            <a:ext cx="71247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2616" tIns="43622" rIns="42616" bIns="43622"/>
          <a:lstStyle>
            <a:lvl1pPr eaLnBrk="0" hangingPunct="0">
              <a:spcBef>
                <a:spcPts val="700"/>
              </a:spcBef>
              <a:buSzPct val="10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1pPr>
            <a:lvl2pPr marL="742950" indent="-285750" eaLnBrk="0" hangingPunct="0">
              <a:spcBef>
                <a:spcPts val="600"/>
              </a:spcBef>
              <a:buSzPct val="10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600"/>
              </a:spcBef>
              <a:buSzPct val="10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9pPr>
          </a:lstStyle>
          <a:p>
            <a:pPr algn="just" eaLnBrk="1" hangingPunct="1">
              <a:spcBef>
                <a:spcPts val="1800"/>
              </a:spcBef>
              <a:buSzTx/>
              <a:buFontTx/>
              <a:buNone/>
            </a:pPr>
            <a:r>
              <a:rPr lang="en-US" altLang="en-US" sz="1800" dirty="0" err="1">
                <a:solidFill>
                  <a:srgbClr val="66410D"/>
                </a:solidFill>
              </a:rPr>
              <a:t>Horacio</a:t>
            </a:r>
            <a:r>
              <a:rPr lang="en-US" altLang="en-US" sz="1800" dirty="0">
                <a:solidFill>
                  <a:srgbClr val="66410D"/>
                </a:solidFill>
              </a:rPr>
              <a:t> </a:t>
            </a:r>
            <a:r>
              <a:rPr lang="en-US" altLang="en-US" sz="1800" dirty="0" err="1">
                <a:solidFill>
                  <a:srgbClr val="66410D"/>
                </a:solidFill>
              </a:rPr>
              <a:t>Falcão</a:t>
            </a:r>
            <a:r>
              <a:rPr lang="en-US" altLang="en-US" sz="1800" dirty="0">
                <a:solidFill>
                  <a:srgbClr val="66410D"/>
                </a:solidFill>
              </a:rPr>
              <a:t> is </a:t>
            </a:r>
            <a:r>
              <a:rPr lang="en-US" altLang="en-US" sz="1800" b="1" dirty="0">
                <a:solidFill>
                  <a:srgbClr val="66410D"/>
                </a:solidFill>
              </a:rPr>
              <a:t>the creator of the Value Negotiation method, founder of Value Negotiation Co. and a Senior Affiliate Professor at INSEAD</a:t>
            </a:r>
            <a:r>
              <a:rPr lang="en-US" altLang="en-US" sz="1800" dirty="0">
                <a:solidFill>
                  <a:srgbClr val="66410D"/>
                </a:solidFill>
              </a:rPr>
              <a:t>. At INSEAD he teaches Negotiation, having been voted the Best Elective Professor for nine times in nine years. To his clients, he conducts negotiation and mediation training, coaching, facilitation and consulting to the private and public sectors.</a:t>
            </a:r>
          </a:p>
        </p:txBody>
      </p:sp>
      <p:grpSp>
        <p:nvGrpSpPr>
          <p:cNvPr id="25606" name="Group 4"/>
          <p:cNvGrpSpPr>
            <a:grpSpLocks/>
          </p:cNvGrpSpPr>
          <p:nvPr/>
        </p:nvGrpSpPr>
        <p:grpSpPr bwMode="auto">
          <a:xfrm>
            <a:off x="-71438" y="0"/>
            <a:ext cx="9247188" cy="1055688"/>
            <a:chOff x="-70950" y="0"/>
            <a:chExt cx="9246326" cy="1055064"/>
          </a:xfrm>
        </p:grpSpPr>
        <p:pic>
          <p:nvPicPr>
            <p:cNvPr id="25608" name="Picture 3" descr="D:\Pictures\Wallpaper\Header Image.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0950" y="870905"/>
              <a:ext cx="9246326" cy="184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3" descr="D:\Pictures\Wallpaper\Header Image.png"/>
            <p:cNvPicPr>
              <a:picLocks noChangeAspect="1" noChangeArrowheads="1"/>
            </p:cNvPicPr>
            <p:nvPr/>
          </p:nvPicPr>
          <p:blipFill>
            <a:blip r:embed="rId8" cstate="email">
              <a:extLst>
                <a:ext uri="{28A0092B-C50C-407E-A947-70E740481C1C}">
                  <a14:useLocalDpi xmlns:a14="http://schemas.microsoft.com/office/drawing/2010/main"/>
                </a:ext>
              </a:extLst>
            </a:blip>
            <a:srcRect l="-48"/>
            <a:stretch>
              <a:fillRect/>
            </a:stretch>
          </p:blipFill>
          <p:spPr bwMode="auto">
            <a:xfrm>
              <a:off x="-70950" y="0"/>
              <a:ext cx="9246326" cy="910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07" name="Rectangle 7"/>
          <p:cNvSpPr>
            <a:spLocks noChangeArrowheads="1"/>
          </p:cNvSpPr>
          <p:nvPr/>
        </p:nvSpPr>
        <p:spPr bwMode="auto">
          <a:xfrm>
            <a:off x="228600" y="152400"/>
            <a:ext cx="891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SzPct val="10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1pPr>
            <a:lvl2pPr marL="742950" indent="-285750" eaLnBrk="0" hangingPunct="0">
              <a:spcBef>
                <a:spcPts val="600"/>
              </a:spcBef>
              <a:buSzPct val="10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600"/>
              </a:spcBef>
              <a:buSzPct val="10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9pPr>
          </a:lstStyle>
          <a:p>
            <a:pPr eaLnBrk="1" hangingPunct="1">
              <a:spcBef>
                <a:spcPct val="0"/>
              </a:spcBef>
              <a:buSzTx/>
              <a:buFontTx/>
              <a:buNone/>
            </a:pPr>
            <a:r>
              <a:rPr lang="en-US" altLang="en-US" sz="3600" b="1">
                <a:solidFill>
                  <a:schemeClr val="bg1"/>
                </a:solidFill>
                <a:latin typeface="Arial Black" pitchFamily="34" charset="0"/>
              </a:rPr>
              <a:t>Horacio Falcão</a:t>
            </a:r>
          </a:p>
        </p:txBody>
      </p:sp>
    </p:spTree>
    <p:extLst>
      <p:ext uri="{BB962C8B-B14F-4D97-AF65-F5344CB8AC3E}">
        <p14:creationId xmlns:p14="http://schemas.microsoft.com/office/powerpoint/2010/main" val="1635779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IORNAME" val="KMA10DA479"/>
  <p:tag name="CELLTYPE" val="TextBox"/>
  <p:tag name="SYMBOL" val="False"/>
  <p:tag name="AUTHOR" val="KMA"/>
  <p:tag name="NUMBEROFROWS" val=" 6"/>
  <p:tag name="NUMBEROFCOLUMNS" val=" 1"/>
  <p:tag name="TABLEVERSION" val="3.00"/>
  <p:tag name="TABLEINFO" val="TB:ST=BoxTable|TB:TW=777.875|TB:TH=413.720471382141|TB:TL=22.375|TB:TT=113.5|RW:R001;LK=False|RW:R001;ST=11|RW:R001;HT=79.25|RW:R001;DT=0|RW:R001;DB=0|RW:R002;LK=False|RW:R002;ST=11|RW:R002;HT=108|RW:R002;DT=0|RW:R002;DB=0|RW:R003;LK=False|RW:R003;ST=11|RW:R003;HT=84|RW:R003;DT=0|RW:R003;DB=0|RW:R004;LK=False|RW:R004;ST=11|RW:R004;HT=79.25|RW:R004;DT=0|RW:R004;DB=0|RW:R005;LK=False|RW:R005;ST=11|RW:R005;HT=31.25|RW:R005;DT=0|RW:R005;DB=0|RW:R006;LK=False|RW:R006;ST=11|RW:R006;HT=31.25|RW:R006;DT=0|RW:R006;DB=0|CL:C001;LK=False|CL:C001;ST=11|CL:C001;WT=777.875|CL:C001;LG=3.6|CL:C001;RG=3.6"/>
</p:tagLst>
</file>

<file path=ppt/tags/tag10.xml><?xml version="1.0" encoding="utf-8"?>
<p:tagLst xmlns:a="http://schemas.openxmlformats.org/drawingml/2006/main" xmlns:r="http://schemas.openxmlformats.org/officeDocument/2006/relationships" xmlns:p="http://schemas.openxmlformats.org/presentationml/2006/main">
  <p:tag name="PRIORNAME" val="KMA10DA479"/>
  <p:tag name="CELLTYPE" val="TextBox"/>
  <p:tag name="SYMBOL" val="False"/>
  <p:tag name="AUTHOR" val="KMA"/>
  <p:tag name="NUMBEROFROWS" val=" 6"/>
  <p:tag name="NUMBEROFCOLUMNS" val=" 1"/>
  <p:tag name="TABLEVERSION" val="3.00"/>
  <p:tag name="TABLEINFO" val="TB:ST=BoxTable|TB:TW=777.875|TB:TH=413.720471382141|TB:TL=22.375|TB:TT=113.5|RW:R001;LK=False|RW:R001;ST=11|RW:R001;HT=79.25|RW:R001;DT=0|RW:R001;DB=0|RW:R002;LK=False|RW:R002;ST=11|RW:R002;HT=108|RW:R002;DT=0|RW:R002;DB=0|RW:R003;LK=False|RW:R003;ST=11|RW:R003;HT=84|RW:R003;DT=0|RW:R003;DB=0|RW:R004;LK=False|RW:R004;ST=11|RW:R004;HT=79.25|RW:R004;DT=0|RW:R004;DB=0|RW:R005;LK=False|RW:R005;ST=11|RW:R005;HT=31.25|RW:R005;DT=0|RW:R005;DB=0|RW:R006;LK=False|RW:R006;ST=11|RW:R006;HT=31.25|RW:R006;DT=0|RW:R006;DB=0|CL:C001;LK=False|CL:C001;ST=11|CL:C001;WT=777.875|CL:C001;LG=3.6|CL:C001;RG=3.6"/>
</p:tagLst>
</file>

<file path=ppt/tags/tag11.xml><?xml version="1.0" encoding="utf-8"?>
<p:tagLst xmlns:a="http://schemas.openxmlformats.org/drawingml/2006/main" xmlns:r="http://schemas.openxmlformats.org/officeDocument/2006/relationships" xmlns:p="http://schemas.openxmlformats.org/presentationml/2006/main">
  <p:tag name="PRIORNAME" val="KMA10DA479"/>
  <p:tag name="CELLTYPE" val="TextBox"/>
  <p:tag name="SYMBOL" val="False"/>
  <p:tag name="AUTHOR" val="KMA"/>
  <p:tag name="NUMBEROFROWS" val=" 6"/>
  <p:tag name="NUMBEROFCOLUMNS" val=" 1"/>
  <p:tag name="TABLEVERSION" val="3.00"/>
  <p:tag name="TABLEINFO" val="TB:ST=BoxTable|TB:TW=777.875|TB:TH=413.720471382141|TB:TL=22.375|TB:TT=113.5|RW:R001;LK=False|RW:R001;ST=11|RW:R001;HT=79.25|RW:R001;DT=0|RW:R001;DB=0|RW:R002;LK=False|RW:R002;ST=11|RW:R002;HT=108|RW:R002;DT=0|RW:R002;DB=0|RW:R003;LK=False|RW:R003;ST=11|RW:R003;HT=84|RW:R003;DT=0|RW:R003;DB=0|RW:R004;LK=False|RW:R004;ST=11|RW:R004;HT=79.25|RW:R004;DT=0|RW:R004;DB=0|RW:R005;LK=False|RW:R005;ST=11|RW:R005;HT=31.25|RW:R005;DT=0|RW:R005;DB=0|RW:R006;LK=False|RW:R006;ST=11|RW:R006;HT=31.25|RW:R006;DT=0|RW:R006;DB=0|CL:C001;LK=False|CL:C001;ST=11|CL:C001;WT=777.875|CL:C001;LG=3.6|CL:C001;RG=3.6"/>
</p:tagLst>
</file>

<file path=ppt/tags/tag2.xml><?xml version="1.0" encoding="utf-8"?>
<p:tagLst xmlns:a="http://schemas.openxmlformats.org/drawingml/2006/main" xmlns:r="http://schemas.openxmlformats.org/officeDocument/2006/relationships" xmlns:p="http://schemas.openxmlformats.org/presentationml/2006/main">
  <p:tag name="PRIORNAME" val="KMA10DA479"/>
  <p:tag name="CELLTYPE" val="TextBox"/>
  <p:tag name="SYMBOL" val="False"/>
  <p:tag name="AUTHOR" val="KMA"/>
  <p:tag name="NUMBEROFROWS" val=" 6"/>
  <p:tag name="NUMBEROFCOLUMNS" val=" 1"/>
  <p:tag name="TABLEVERSION" val="3.00"/>
  <p:tag name="TABLEINFO" val="TB:ST=BoxTable|TB:TW=777.875|TB:TH=413.720471382141|TB:TL=22.375|TB:TT=113.5|RW:R001;LK=False|RW:R001;ST=11|RW:R001;HT=79.25|RW:R001;DT=0|RW:R001;DB=0|RW:R002;LK=False|RW:R002;ST=11|RW:R002;HT=108|RW:R002;DT=0|RW:R002;DB=0|RW:R003;LK=False|RW:R003;ST=11|RW:R003;HT=84|RW:R003;DT=0|RW:R003;DB=0|RW:R004;LK=False|RW:R004;ST=11|RW:R004;HT=79.25|RW:R004;DT=0|RW:R004;DB=0|RW:R005;LK=False|RW:R005;ST=11|RW:R005;HT=31.25|RW:R005;DT=0|RW:R005;DB=0|RW:R006;LK=False|RW:R006;ST=11|RW:R006;HT=31.25|RW:R006;DT=0|RW:R006;DB=0|CL:C001;LK=False|CL:C001;ST=11|CL:C001;WT=777.875|CL:C001;LG=3.6|CL:C001;RG=3.6"/>
</p:tagLst>
</file>

<file path=ppt/tags/tag3.xml><?xml version="1.0" encoding="utf-8"?>
<p:tagLst xmlns:a="http://schemas.openxmlformats.org/drawingml/2006/main" xmlns:r="http://schemas.openxmlformats.org/officeDocument/2006/relationships" xmlns:p="http://schemas.openxmlformats.org/presentationml/2006/main">
  <p:tag name="PRIORNAME" val="KMA10DA479"/>
  <p:tag name="CELLTYPE" val="TextBox"/>
  <p:tag name="SYMBOL" val="False"/>
  <p:tag name="AUTHOR" val="KMA"/>
  <p:tag name="NUMBEROFROWS" val=" 6"/>
  <p:tag name="NUMBEROFCOLUMNS" val=" 1"/>
  <p:tag name="TABLEVERSION" val="3.00"/>
  <p:tag name="TABLEINFO" val="TB:ST=BoxTable|TB:TW=777.875|TB:TH=413.720471382141|TB:TL=22.375|TB:TT=113.5|RW:R001;LK=False|RW:R001;ST=11|RW:R001;HT=79.25|RW:R001;DT=0|RW:R001;DB=0|RW:R002;LK=False|RW:R002;ST=11|RW:R002;HT=108|RW:R002;DT=0|RW:R002;DB=0|RW:R003;LK=False|RW:R003;ST=11|RW:R003;HT=84|RW:R003;DT=0|RW:R003;DB=0|RW:R004;LK=False|RW:R004;ST=11|RW:R004;HT=79.25|RW:R004;DT=0|RW:R004;DB=0|RW:R005;LK=False|RW:R005;ST=11|RW:R005;HT=31.25|RW:R005;DT=0|RW:R005;DB=0|RW:R006;LK=False|RW:R006;ST=11|RW:R006;HT=31.25|RW:R006;DT=0|RW:R006;DB=0|CL:C001;LK=False|CL:C001;ST=11|CL:C001;WT=777.875|CL:C001;LG=3.6|CL:C001;RG=3.6"/>
</p:tagLst>
</file>

<file path=ppt/tags/tag4.xml><?xml version="1.0" encoding="utf-8"?>
<p:tagLst xmlns:a="http://schemas.openxmlformats.org/drawingml/2006/main" xmlns:r="http://schemas.openxmlformats.org/officeDocument/2006/relationships" xmlns:p="http://schemas.openxmlformats.org/presentationml/2006/main">
  <p:tag name="PRIORNAME" val="KMA10DA479"/>
  <p:tag name="CELLTYPE" val="TextBox"/>
  <p:tag name="SYMBOL" val="False"/>
  <p:tag name="AUTHOR" val="KMA"/>
  <p:tag name="NUMBEROFROWS" val=" 6"/>
  <p:tag name="NUMBEROFCOLUMNS" val=" 1"/>
  <p:tag name="TABLEVERSION" val="3.00"/>
  <p:tag name="TABLEINFO" val="TB:ST=BoxTable|TB:TW=777.875|TB:TH=413.720471382141|TB:TL=22.375|TB:TT=113.5|RW:R001;LK=False|RW:R001;ST=11|RW:R001;HT=79.25|RW:R001;DT=0|RW:R001;DB=0|RW:R002;LK=False|RW:R002;ST=11|RW:R002;HT=108|RW:R002;DT=0|RW:R002;DB=0|RW:R003;LK=False|RW:R003;ST=11|RW:R003;HT=84|RW:R003;DT=0|RW:R003;DB=0|RW:R004;LK=False|RW:R004;ST=11|RW:R004;HT=79.25|RW:R004;DT=0|RW:R004;DB=0|RW:R005;LK=False|RW:R005;ST=11|RW:R005;HT=31.25|RW:R005;DT=0|RW:R005;DB=0|RW:R006;LK=False|RW:R006;ST=11|RW:R006;HT=31.25|RW:R006;DT=0|RW:R006;DB=0|CL:C001;LK=False|CL:C001;ST=11|CL:C001;WT=777.875|CL:C001;LG=3.6|CL:C001;RG=3.6"/>
</p:tagLst>
</file>

<file path=ppt/tags/tag5.xml><?xml version="1.0" encoding="utf-8"?>
<p:tagLst xmlns:a="http://schemas.openxmlformats.org/drawingml/2006/main" xmlns:r="http://schemas.openxmlformats.org/officeDocument/2006/relationships" xmlns:p="http://schemas.openxmlformats.org/presentationml/2006/main">
  <p:tag name="PRIORNAME" val="KMA10DA479"/>
  <p:tag name="CELLTYPE" val="TextBox"/>
  <p:tag name="SYMBOL" val="False"/>
  <p:tag name="AUTHOR" val="KMA"/>
  <p:tag name="NUMBEROFROWS" val=" 6"/>
  <p:tag name="NUMBEROFCOLUMNS" val=" 1"/>
  <p:tag name="TABLEVERSION" val="3.00"/>
  <p:tag name="TABLEINFO" val="TB:ST=BoxTable|TB:TW=777.875|TB:TH=413.720471382141|TB:TL=22.375|TB:TT=113.5|RW:R001;LK=False|RW:R001;ST=11|RW:R001;HT=79.25|RW:R001;DT=0|RW:R001;DB=0|RW:R002;LK=False|RW:R002;ST=11|RW:R002;HT=108|RW:R002;DT=0|RW:R002;DB=0|RW:R003;LK=False|RW:R003;ST=11|RW:R003;HT=84|RW:R003;DT=0|RW:R003;DB=0|RW:R004;LK=False|RW:R004;ST=11|RW:R004;HT=79.25|RW:R004;DT=0|RW:R004;DB=0|RW:R005;LK=False|RW:R005;ST=11|RW:R005;HT=31.25|RW:R005;DT=0|RW:R005;DB=0|RW:R006;LK=False|RW:R006;ST=11|RW:R006;HT=31.25|RW:R006;DT=0|RW:R006;DB=0|CL:C001;LK=False|CL:C001;ST=11|CL:C001;WT=777.875|CL:C001;LG=3.6|CL:C001;RG=3.6"/>
</p:tagLst>
</file>

<file path=ppt/tags/tag6.xml><?xml version="1.0" encoding="utf-8"?>
<p:tagLst xmlns:a="http://schemas.openxmlformats.org/drawingml/2006/main" xmlns:r="http://schemas.openxmlformats.org/officeDocument/2006/relationships" xmlns:p="http://schemas.openxmlformats.org/presentationml/2006/main">
  <p:tag name="PRIORNAME" val="KMA10DA479"/>
  <p:tag name="CELLTYPE" val="TextBox"/>
  <p:tag name="SYMBOL" val="False"/>
  <p:tag name="AUTHOR" val="KMA"/>
  <p:tag name="NUMBEROFROWS" val=" 6"/>
  <p:tag name="NUMBEROFCOLUMNS" val=" 1"/>
  <p:tag name="TABLEVERSION" val="3.00"/>
  <p:tag name="TABLEINFO" val="TB:ST=BoxTable|TB:TW=777.875|TB:TH=413.720471382141|TB:TL=22.375|TB:TT=113.5|RW:R001;LK=False|RW:R001;ST=11|RW:R001;HT=79.25|RW:R001;DT=0|RW:R001;DB=0|RW:R002;LK=False|RW:R002;ST=11|RW:R002;HT=108|RW:R002;DT=0|RW:R002;DB=0|RW:R003;LK=False|RW:R003;ST=11|RW:R003;HT=84|RW:R003;DT=0|RW:R003;DB=0|RW:R004;LK=False|RW:R004;ST=11|RW:R004;HT=79.25|RW:R004;DT=0|RW:R004;DB=0|RW:R005;LK=False|RW:R005;ST=11|RW:R005;HT=31.25|RW:R005;DT=0|RW:R005;DB=0|RW:R006;LK=False|RW:R006;ST=11|RW:R006;HT=31.25|RW:R006;DT=0|RW:R006;DB=0|CL:C001;LK=False|CL:C001;ST=11|CL:C001;WT=777.875|CL:C001;LG=3.6|CL:C001;RG=3.6"/>
</p:tagLst>
</file>

<file path=ppt/tags/tag7.xml><?xml version="1.0" encoding="utf-8"?>
<p:tagLst xmlns:a="http://schemas.openxmlformats.org/drawingml/2006/main" xmlns:r="http://schemas.openxmlformats.org/officeDocument/2006/relationships" xmlns:p="http://schemas.openxmlformats.org/presentationml/2006/main">
  <p:tag name="PRIORNAME" val="KMA10DA479"/>
  <p:tag name="CELLTYPE" val="TextBox"/>
  <p:tag name="SYMBOL" val="False"/>
  <p:tag name="AUTHOR" val="KMA"/>
  <p:tag name="NUMBEROFROWS" val=" 6"/>
  <p:tag name="NUMBEROFCOLUMNS" val=" 1"/>
  <p:tag name="TABLEVERSION" val="3.00"/>
  <p:tag name="TABLEINFO" val="TB:ST=BoxTable|TB:TW=777.875|TB:TH=413.720471382141|TB:TL=22.375|TB:TT=113.5|RW:R001;LK=False|RW:R001;ST=11|RW:R001;HT=79.25|RW:R001;DT=0|RW:R001;DB=0|RW:R002;LK=False|RW:R002;ST=11|RW:R002;HT=108|RW:R002;DT=0|RW:R002;DB=0|RW:R003;LK=False|RW:R003;ST=11|RW:R003;HT=84|RW:R003;DT=0|RW:R003;DB=0|RW:R004;LK=False|RW:R004;ST=11|RW:R004;HT=79.25|RW:R004;DT=0|RW:R004;DB=0|RW:R005;LK=False|RW:R005;ST=11|RW:R005;HT=31.25|RW:R005;DT=0|RW:R005;DB=0|RW:R006;LK=False|RW:R006;ST=11|RW:R006;HT=31.25|RW:R006;DT=0|RW:R006;DB=0|CL:C001;LK=False|CL:C001;ST=11|CL:C001;WT=777.875|CL:C001;LG=3.6|CL:C001;RG=3.6"/>
</p:tagLst>
</file>

<file path=ppt/tags/tag8.xml><?xml version="1.0" encoding="utf-8"?>
<p:tagLst xmlns:a="http://schemas.openxmlformats.org/drawingml/2006/main" xmlns:r="http://schemas.openxmlformats.org/officeDocument/2006/relationships" xmlns:p="http://schemas.openxmlformats.org/presentationml/2006/main">
  <p:tag name="PRIORNAME" val="KMA10DA479"/>
  <p:tag name="CELLTYPE" val="TextBox"/>
  <p:tag name="SYMBOL" val="False"/>
  <p:tag name="AUTHOR" val="KMA"/>
  <p:tag name="NUMBEROFROWS" val=" 6"/>
  <p:tag name="NUMBEROFCOLUMNS" val=" 1"/>
  <p:tag name="TABLEVERSION" val="3.00"/>
  <p:tag name="TABLEINFO" val="TB:ST=BoxTable|TB:TW=777.875|TB:TH=413.720471382141|TB:TL=22.375|TB:TT=113.5|RW:R001;LK=False|RW:R001;ST=11|RW:R001;HT=79.25|RW:R001;DT=0|RW:R001;DB=0|RW:R002;LK=False|RW:R002;ST=11|RW:R002;HT=108|RW:R002;DT=0|RW:R002;DB=0|RW:R003;LK=False|RW:R003;ST=11|RW:R003;HT=84|RW:R003;DT=0|RW:R003;DB=0|RW:R004;LK=False|RW:R004;ST=11|RW:R004;HT=79.25|RW:R004;DT=0|RW:R004;DB=0|RW:R005;LK=False|RW:R005;ST=11|RW:R005;HT=31.25|RW:R005;DT=0|RW:R005;DB=0|RW:R006;LK=False|RW:R006;ST=11|RW:R006;HT=31.25|RW:R006;DT=0|RW:R006;DB=0|CL:C001;LK=False|CL:C001;ST=11|CL:C001;WT=777.875|CL:C001;LG=3.6|CL:C001;RG=3.6"/>
</p:tagLst>
</file>

<file path=ppt/tags/tag9.xml><?xml version="1.0" encoding="utf-8"?>
<p:tagLst xmlns:a="http://schemas.openxmlformats.org/drawingml/2006/main" xmlns:r="http://schemas.openxmlformats.org/officeDocument/2006/relationships" xmlns:p="http://schemas.openxmlformats.org/presentationml/2006/main">
  <p:tag name="PRIORNAME" val="KMA10DA479"/>
  <p:tag name="CELLTYPE" val="TextBox"/>
  <p:tag name="SYMBOL" val="False"/>
  <p:tag name="AUTHOR" val="KMA"/>
  <p:tag name="NUMBEROFROWS" val=" 6"/>
  <p:tag name="NUMBEROFCOLUMNS" val=" 1"/>
  <p:tag name="TABLEVERSION" val="3.00"/>
  <p:tag name="TABLEINFO" val="TB:ST=BoxTable|TB:TW=777.875|TB:TH=413.720471382141|TB:TL=22.375|TB:TT=113.5|RW:R001;LK=False|RW:R001;ST=11|RW:R001;HT=79.25|RW:R001;DT=0|RW:R001;DB=0|RW:R002;LK=False|RW:R002;ST=11|RW:R002;HT=108|RW:R002;DT=0|RW:R002;DB=0|RW:R003;LK=False|RW:R003;ST=11|RW:R003;HT=84|RW:R003;DT=0|RW:R003;DB=0|RW:R004;LK=False|RW:R004;ST=11|RW:R004;HT=79.25|RW:R004;DT=0|RW:R004;DB=0|RW:R005;LK=False|RW:R005;ST=11|RW:R005;HT=31.25|RW:R005;DT=0|RW:R005;DB=0|RW:R006;LK=False|RW:R006;ST=11|RW:R006;HT=31.25|RW:R006;DT=0|RW:R006;DB=0|CL:C001;LK=False|CL:C001;ST=11|CL:C001;WT=777.875|CL:C001;LG=3.6|CL:C001;RG=3.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3406</TotalTime>
  <Words>1507</Words>
  <Application>Microsoft Macintosh PowerPoint</Application>
  <PresentationFormat>On-screen Show (4:3)</PresentationFormat>
  <Paragraphs>81</Paragraphs>
  <Slides>13</Slides>
  <Notes>12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Horacio</dc:creator>
  <cp:lastModifiedBy>David Plumb</cp:lastModifiedBy>
  <cp:revision>75</cp:revision>
  <dcterms:created xsi:type="dcterms:W3CDTF">2016-01-20T06:18:55Z</dcterms:created>
  <dcterms:modified xsi:type="dcterms:W3CDTF">2016-07-15T03:35:23Z</dcterms:modified>
</cp:coreProperties>
</file>