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1"/>
  </p:notesMasterIdLst>
  <p:sldIdLst>
    <p:sldId id="264" r:id="rId3"/>
    <p:sldId id="265" r:id="rId4"/>
    <p:sldId id="267" r:id="rId5"/>
    <p:sldId id="266" r:id="rId6"/>
    <p:sldId id="268" r:id="rId7"/>
    <p:sldId id="256" r:id="rId8"/>
    <p:sldId id="270" r:id="rId9"/>
    <p:sldId id="269" r:id="rId10"/>
    <p:sldId id="271" r:id="rId11"/>
    <p:sldId id="272" r:id="rId12"/>
    <p:sldId id="273" r:id="rId13"/>
    <p:sldId id="274" r:id="rId14"/>
    <p:sldId id="275" r:id="rId15"/>
    <p:sldId id="276" r:id="rId16"/>
    <p:sldId id="277" r:id="rId17"/>
    <p:sldId id="280" r:id="rId18"/>
    <p:sldId id="278" r:id="rId19"/>
    <p:sldId id="281" r:id="rId20"/>
    <p:sldId id="279" r:id="rId21"/>
    <p:sldId id="263" r:id="rId22"/>
    <p:sldId id="284" r:id="rId23"/>
    <p:sldId id="282" r:id="rId24"/>
    <p:sldId id="257" r:id="rId25"/>
    <p:sldId id="259" r:id="rId26"/>
    <p:sldId id="261" r:id="rId27"/>
    <p:sldId id="260" r:id="rId28"/>
    <p:sldId id="262" r:id="rId29"/>
    <p:sldId id="283" r:id="rId30"/>
  </p:sldIdLst>
  <p:sldSz cx="12192000" cy="6858000"/>
  <p:notesSz cx="6858000" cy="91440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29"/>
    <p:restoredTop sz="94737"/>
  </p:normalViewPr>
  <p:slideViewPr>
    <p:cSldViewPr snapToGrid="0" snapToObjects="1">
      <p:cViewPr varScale="1">
        <p:scale>
          <a:sx n="102" d="100"/>
          <a:sy n="102" d="100"/>
        </p:scale>
        <p:origin x="40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4F3E74-C193-2442-BF13-A4297CB72361}" type="datetimeFigureOut">
              <a:rPr lang="en-US" smtClean="0"/>
              <a:t>3/28/18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30CC14-AF02-1140-8D53-8F974E1A7355}" type="slidenum">
              <a:rPr lang="en-US" smtClean="0"/>
              <a:t>‹#›</a:t>
            </a:fld>
            <a:endParaRPr lang="en-US"/>
          </a:p>
        </p:txBody>
      </p:sp>
    </p:spTree>
    <p:extLst>
      <p:ext uri="{BB962C8B-B14F-4D97-AF65-F5344CB8AC3E}">
        <p14:creationId xmlns:p14="http://schemas.microsoft.com/office/powerpoint/2010/main" val="2987357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FEE2-0506-AD4E-B1E5-D4A3E8124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4708CE-1FBB-EA44-BC76-D2BD8AC452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421DBA-F2B9-C349-A7D5-016A12BED679}"/>
              </a:ext>
            </a:extLst>
          </p:cNvPr>
          <p:cNvSpPr>
            <a:spLocks noGrp="1"/>
          </p:cNvSpPr>
          <p:nvPr>
            <p:ph type="dt" sz="half" idx="10"/>
          </p:nvPr>
        </p:nvSpPr>
        <p:spPr/>
        <p:txBody>
          <a:bodyPr/>
          <a:lstStyle/>
          <a:p>
            <a:fld id="{06BF8D60-C2B9-C14F-819F-EBE60669006C}" type="datetime1">
              <a:rPr lang="en-US" smtClean="0"/>
              <a:t>3/28/18</a:t>
            </a:fld>
            <a:endParaRPr lang="en-US"/>
          </a:p>
        </p:txBody>
      </p:sp>
      <p:sp>
        <p:nvSpPr>
          <p:cNvPr id="5" name="Footer Placeholder 4">
            <a:extLst>
              <a:ext uri="{FF2B5EF4-FFF2-40B4-BE49-F238E27FC236}">
                <a16:creationId xmlns:a16="http://schemas.microsoft.com/office/drawing/2014/main" id="{A75DFB99-DB1B-7F4D-8CBD-7E0082BB6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8B4DF-49AA-9B42-8ACF-C36875776C0D}"/>
              </a:ext>
            </a:extLst>
          </p:cNvPr>
          <p:cNvSpPr>
            <a:spLocks noGrp="1"/>
          </p:cNvSpPr>
          <p:nvPr>
            <p:ph type="sldNum" sz="quarter" idx="12"/>
          </p:nvPr>
        </p:nvSpPr>
        <p:spPr/>
        <p:txBody>
          <a:bodyPr/>
          <a:lstStyle/>
          <a:p>
            <a:fld id="{90CF213A-A3A3-5D47-BF03-CA193286F40F}" type="slidenum">
              <a:rPr lang="en-US" smtClean="0"/>
              <a:t>‹#›</a:t>
            </a:fld>
            <a:endParaRPr lang="en-US"/>
          </a:p>
        </p:txBody>
      </p:sp>
    </p:spTree>
    <p:extLst>
      <p:ext uri="{BB962C8B-B14F-4D97-AF65-F5344CB8AC3E}">
        <p14:creationId xmlns:p14="http://schemas.microsoft.com/office/powerpoint/2010/main" val="22503998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2C244-A6E2-7E49-B0DC-B2EB9D7BC5A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CF12EC-CB98-DD4F-9652-C067BC3985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FA37C9-BAE4-FD4C-BAB0-19A78EA8183B}"/>
              </a:ext>
            </a:extLst>
          </p:cNvPr>
          <p:cNvSpPr>
            <a:spLocks noGrp="1"/>
          </p:cNvSpPr>
          <p:nvPr>
            <p:ph type="dt" sz="half" idx="10"/>
          </p:nvPr>
        </p:nvSpPr>
        <p:spPr/>
        <p:txBody>
          <a:bodyPr/>
          <a:lstStyle/>
          <a:p>
            <a:fld id="{09D29FF0-0CE6-A448-B88F-E2F414DAE95A}" type="datetime1">
              <a:rPr lang="en-US" smtClean="0"/>
              <a:t>3/28/18</a:t>
            </a:fld>
            <a:endParaRPr lang="en-US"/>
          </a:p>
        </p:txBody>
      </p:sp>
      <p:sp>
        <p:nvSpPr>
          <p:cNvPr id="5" name="Footer Placeholder 4">
            <a:extLst>
              <a:ext uri="{FF2B5EF4-FFF2-40B4-BE49-F238E27FC236}">
                <a16:creationId xmlns:a16="http://schemas.microsoft.com/office/drawing/2014/main" id="{0C8162CA-71BB-F747-BB8A-6EA0C8C69F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522C8C-A705-6444-ADED-E7F5D70B9943}"/>
              </a:ext>
            </a:extLst>
          </p:cNvPr>
          <p:cNvSpPr>
            <a:spLocks noGrp="1"/>
          </p:cNvSpPr>
          <p:nvPr>
            <p:ph type="sldNum" sz="quarter" idx="12"/>
          </p:nvPr>
        </p:nvSpPr>
        <p:spPr/>
        <p:txBody>
          <a:bodyPr/>
          <a:lstStyle/>
          <a:p>
            <a:fld id="{90CF213A-A3A3-5D47-BF03-CA193286F40F}" type="slidenum">
              <a:rPr lang="en-US" smtClean="0"/>
              <a:t>‹#›</a:t>
            </a:fld>
            <a:endParaRPr lang="en-US"/>
          </a:p>
        </p:txBody>
      </p:sp>
    </p:spTree>
    <p:extLst>
      <p:ext uri="{BB962C8B-B14F-4D97-AF65-F5344CB8AC3E}">
        <p14:creationId xmlns:p14="http://schemas.microsoft.com/office/powerpoint/2010/main" val="1858120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2E88BCF-BB90-CC4F-A716-49EEEAF7B64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4E160C-9901-9E4E-9EF9-73BC3DC6686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BA5816-403C-4848-9590-7F9E8399C1B8}"/>
              </a:ext>
            </a:extLst>
          </p:cNvPr>
          <p:cNvSpPr>
            <a:spLocks noGrp="1"/>
          </p:cNvSpPr>
          <p:nvPr>
            <p:ph type="dt" sz="half" idx="10"/>
          </p:nvPr>
        </p:nvSpPr>
        <p:spPr/>
        <p:txBody>
          <a:bodyPr/>
          <a:lstStyle/>
          <a:p>
            <a:fld id="{8A968A19-A5A8-ED42-A40D-19A637B6819F}" type="datetime1">
              <a:rPr lang="en-US" smtClean="0"/>
              <a:t>3/28/18</a:t>
            </a:fld>
            <a:endParaRPr lang="en-US"/>
          </a:p>
        </p:txBody>
      </p:sp>
      <p:sp>
        <p:nvSpPr>
          <p:cNvPr id="5" name="Footer Placeholder 4">
            <a:extLst>
              <a:ext uri="{FF2B5EF4-FFF2-40B4-BE49-F238E27FC236}">
                <a16:creationId xmlns:a16="http://schemas.microsoft.com/office/drawing/2014/main" id="{9EEADC6D-5CF9-EC42-9476-4C60BB436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FDEB4-22E4-D24A-B6FE-5936AE5D36AB}"/>
              </a:ext>
            </a:extLst>
          </p:cNvPr>
          <p:cNvSpPr>
            <a:spLocks noGrp="1"/>
          </p:cNvSpPr>
          <p:nvPr>
            <p:ph type="sldNum" sz="quarter" idx="12"/>
          </p:nvPr>
        </p:nvSpPr>
        <p:spPr/>
        <p:txBody>
          <a:bodyPr/>
          <a:lstStyle/>
          <a:p>
            <a:fld id="{90CF213A-A3A3-5D47-BF03-CA193286F40F}" type="slidenum">
              <a:rPr lang="en-US" smtClean="0"/>
              <a:t>‹#›</a:t>
            </a:fld>
            <a:endParaRPr lang="en-US"/>
          </a:p>
        </p:txBody>
      </p:sp>
    </p:spTree>
    <p:extLst>
      <p:ext uri="{BB962C8B-B14F-4D97-AF65-F5344CB8AC3E}">
        <p14:creationId xmlns:p14="http://schemas.microsoft.com/office/powerpoint/2010/main" val="29521136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21832DF-DF7F-614C-B69F-66AD1B2905D8}" type="datetime1">
              <a:rPr lang="en-US" altLang="en-US" smtClean="0"/>
              <a:t>3/28/18</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E9D37E-32C4-9F43-BA05-A6B11B0AC12B}" type="slidenum">
              <a:rPr lang="en-US" altLang="en-US"/>
              <a:pPr>
                <a:defRPr/>
              </a:pPr>
              <a:t>‹#›</a:t>
            </a:fld>
            <a:endParaRPr lang="en-US" altLang="en-US"/>
          </a:p>
        </p:txBody>
      </p:sp>
    </p:spTree>
    <p:extLst>
      <p:ext uri="{BB962C8B-B14F-4D97-AF65-F5344CB8AC3E}">
        <p14:creationId xmlns:p14="http://schemas.microsoft.com/office/powerpoint/2010/main" val="37289008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FEE2-0506-AD4E-B1E5-D4A3E8124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E4708CE-1FBB-EA44-BC76-D2BD8AC452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421DBA-F2B9-C349-A7D5-016A12BED679}"/>
              </a:ext>
            </a:extLst>
          </p:cNvPr>
          <p:cNvSpPr>
            <a:spLocks noGrp="1"/>
          </p:cNvSpPr>
          <p:nvPr>
            <p:ph type="dt" sz="half" idx="10"/>
          </p:nvPr>
        </p:nvSpPr>
        <p:spPr/>
        <p:txBody>
          <a:bodyPr/>
          <a:lstStyle/>
          <a:p>
            <a:fld id="{06BF8D60-C2B9-C14F-819F-EBE60669006C}" type="datetime1">
              <a:rPr lang="en-US" smtClean="0"/>
              <a:t>3/28/18</a:t>
            </a:fld>
            <a:endParaRPr lang="en-US"/>
          </a:p>
        </p:txBody>
      </p:sp>
      <p:sp>
        <p:nvSpPr>
          <p:cNvPr id="5" name="Footer Placeholder 4">
            <a:extLst>
              <a:ext uri="{FF2B5EF4-FFF2-40B4-BE49-F238E27FC236}">
                <a16:creationId xmlns:a16="http://schemas.microsoft.com/office/drawing/2014/main" id="{A75DFB99-DB1B-7F4D-8CBD-7E0082BB66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C48B4DF-49AA-9B42-8ACF-C36875776C0D}"/>
              </a:ext>
            </a:extLst>
          </p:cNvPr>
          <p:cNvSpPr>
            <a:spLocks noGrp="1"/>
          </p:cNvSpPr>
          <p:nvPr>
            <p:ph type="sldNum" sz="quarter" idx="12"/>
          </p:nvPr>
        </p:nvSpPr>
        <p:spPr/>
        <p:txBody>
          <a:bodyPr/>
          <a:lstStyle/>
          <a:p>
            <a:fld id="{90CF213A-A3A3-5D47-BF03-CA193286F40F}" type="slidenum">
              <a:rPr lang="en-US" smtClean="0"/>
              <a:t>‹#›</a:t>
            </a:fld>
            <a:endParaRPr lang="en-US"/>
          </a:p>
        </p:txBody>
      </p:sp>
    </p:spTree>
    <p:extLst>
      <p:ext uri="{BB962C8B-B14F-4D97-AF65-F5344CB8AC3E}">
        <p14:creationId xmlns:p14="http://schemas.microsoft.com/office/powerpoint/2010/main" val="15069723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C05C1-268A-074A-9768-739223F5F82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AB429B-F812-C54A-BD1D-CF0DC5FB543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CBD7AA-E544-A744-AED0-0DC4D9E183F8}"/>
              </a:ext>
            </a:extLst>
          </p:cNvPr>
          <p:cNvSpPr>
            <a:spLocks noGrp="1"/>
          </p:cNvSpPr>
          <p:nvPr>
            <p:ph type="dt" sz="half" idx="10"/>
          </p:nvPr>
        </p:nvSpPr>
        <p:spPr/>
        <p:txBody>
          <a:bodyPr/>
          <a:lstStyle/>
          <a:p>
            <a:fld id="{4DFFF028-2E05-7A47-8BDC-50107B90926C}" type="datetime1">
              <a:rPr lang="en-US" smtClean="0"/>
              <a:t>3/28/18</a:t>
            </a:fld>
            <a:endParaRPr lang="en-US"/>
          </a:p>
        </p:txBody>
      </p:sp>
      <p:sp>
        <p:nvSpPr>
          <p:cNvPr id="5" name="Footer Placeholder 4">
            <a:extLst>
              <a:ext uri="{FF2B5EF4-FFF2-40B4-BE49-F238E27FC236}">
                <a16:creationId xmlns:a16="http://schemas.microsoft.com/office/drawing/2014/main" id="{3CD51CB0-C9FA-0B40-B834-5BE43D6D7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299D3E-C06B-964A-A037-81D41DF0FEF2}"/>
              </a:ext>
            </a:extLst>
          </p:cNvPr>
          <p:cNvSpPr>
            <a:spLocks noGrp="1"/>
          </p:cNvSpPr>
          <p:nvPr>
            <p:ph type="sldNum" sz="quarter" idx="12"/>
          </p:nvPr>
        </p:nvSpPr>
        <p:spPr/>
        <p:txBody>
          <a:bodyPr/>
          <a:lstStyle/>
          <a:p>
            <a:fld id="{90CF213A-A3A3-5D47-BF03-CA193286F40F}" type="slidenum">
              <a:rPr lang="en-US" smtClean="0"/>
              <a:t>‹#›</a:t>
            </a:fld>
            <a:endParaRPr lang="en-US"/>
          </a:p>
        </p:txBody>
      </p:sp>
    </p:spTree>
    <p:extLst>
      <p:ext uri="{BB962C8B-B14F-4D97-AF65-F5344CB8AC3E}">
        <p14:creationId xmlns:p14="http://schemas.microsoft.com/office/powerpoint/2010/main" val="108900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39BD90-5291-BE49-81D9-B07BE19C5E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6B0BDA9-2724-EE4D-BFAB-858EDD4AC19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A35C355-53AE-9244-8ABD-DE78D3DA381F}"/>
              </a:ext>
            </a:extLst>
          </p:cNvPr>
          <p:cNvSpPr>
            <a:spLocks noGrp="1"/>
          </p:cNvSpPr>
          <p:nvPr>
            <p:ph type="dt" sz="half" idx="10"/>
          </p:nvPr>
        </p:nvSpPr>
        <p:spPr/>
        <p:txBody>
          <a:bodyPr/>
          <a:lstStyle/>
          <a:p>
            <a:fld id="{D00038CC-85E6-584D-ADC8-C303C59D2033}" type="datetime1">
              <a:rPr lang="en-US" smtClean="0"/>
              <a:t>3/28/18</a:t>
            </a:fld>
            <a:endParaRPr lang="en-US"/>
          </a:p>
        </p:txBody>
      </p:sp>
      <p:sp>
        <p:nvSpPr>
          <p:cNvPr id="5" name="Footer Placeholder 4">
            <a:extLst>
              <a:ext uri="{FF2B5EF4-FFF2-40B4-BE49-F238E27FC236}">
                <a16:creationId xmlns:a16="http://schemas.microsoft.com/office/drawing/2014/main" id="{96DD4C0F-0635-DF4B-995B-A9196D85FD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987A33-FE8C-E64E-A8BF-AF26D1873EEF}"/>
              </a:ext>
            </a:extLst>
          </p:cNvPr>
          <p:cNvSpPr>
            <a:spLocks noGrp="1"/>
          </p:cNvSpPr>
          <p:nvPr>
            <p:ph type="sldNum" sz="quarter" idx="12"/>
          </p:nvPr>
        </p:nvSpPr>
        <p:spPr/>
        <p:txBody>
          <a:bodyPr/>
          <a:lstStyle/>
          <a:p>
            <a:fld id="{90CF213A-A3A3-5D47-BF03-CA193286F40F}" type="slidenum">
              <a:rPr lang="en-US" smtClean="0"/>
              <a:t>‹#›</a:t>
            </a:fld>
            <a:endParaRPr lang="en-US"/>
          </a:p>
        </p:txBody>
      </p:sp>
    </p:spTree>
    <p:extLst>
      <p:ext uri="{BB962C8B-B14F-4D97-AF65-F5344CB8AC3E}">
        <p14:creationId xmlns:p14="http://schemas.microsoft.com/office/powerpoint/2010/main" val="885394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A7D0-4532-3A43-B719-5088602484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541A60-BBAC-AA46-A3A1-CF7C0CBF6F0F}"/>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8F374C-580D-2B48-BD76-F4DD53B0019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2B6C49-6574-B346-9DD5-71E26AAFD0E6}"/>
              </a:ext>
            </a:extLst>
          </p:cNvPr>
          <p:cNvSpPr>
            <a:spLocks noGrp="1"/>
          </p:cNvSpPr>
          <p:nvPr>
            <p:ph type="dt" sz="half" idx="10"/>
          </p:nvPr>
        </p:nvSpPr>
        <p:spPr/>
        <p:txBody>
          <a:bodyPr/>
          <a:lstStyle/>
          <a:p>
            <a:fld id="{9B91E518-7D83-4E43-AD13-54B663F9BCEC}" type="datetime1">
              <a:rPr lang="en-US" smtClean="0"/>
              <a:t>3/28/18</a:t>
            </a:fld>
            <a:endParaRPr lang="en-US"/>
          </a:p>
        </p:txBody>
      </p:sp>
      <p:sp>
        <p:nvSpPr>
          <p:cNvPr id="6" name="Footer Placeholder 5">
            <a:extLst>
              <a:ext uri="{FF2B5EF4-FFF2-40B4-BE49-F238E27FC236}">
                <a16:creationId xmlns:a16="http://schemas.microsoft.com/office/drawing/2014/main" id="{F1AB13DC-D8F9-3148-A5D5-953F1B45C8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BF77FB-2BA0-1743-B794-DE74BFA14EC3}"/>
              </a:ext>
            </a:extLst>
          </p:cNvPr>
          <p:cNvSpPr>
            <a:spLocks noGrp="1"/>
          </p:cNvSpPr>
          <p:nvPr>
            <p:ph type="sldNum" sz="quarter" idx="12"/>
          </p:nvPr>
        </p:nvSpPr>
        <p:spPr/>
        <p:txBody>
          <a:bodyPr/>
          <a:lstStyle/>
          <a:p>
            <a:fld id="{90CF213A-A3A3-5D47-BF03-CA193286F40F}" type="slidenum">
              <a:rPr lang="en-US" smtClean="0"/>
              <a:t>‹#›</a:t>
            </a:fld>
            <a:endParaRPr lang="en-US"/>
          </a:p>
        </p:txBody>
      </p:sp>
    </p:spTree>
    <p:extLst>
      <p:ext uri="{BB962C8B-B14F-4D97-AF65-F5344CB8AC3E}">
        <p14:creationId xmlns:p14="http://schemas.microsoft.com/office/powerpoint/2010/main" val="369160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97B6C-BB1C-624B-BB9E-B03EAF2655A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3FCCDB1-3CCE-304E-BE18-E2C2B3C8AA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4AC456-A1F9-714A-B3E8-1D8593D7179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622A59F-468D-514C-9A12-0B79A59F899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0646210-0CE9-944F-ACA1-27D289D3BE3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01BD03-95EC-1C45-BFED-C1E60AE598EF}"/>
              </a:ext>
            </a:extLst>
          </p:cNvPr>
          <p:cNvSpPr>
            <a:spLocks noGrp="1"/>
          </p:cNvSpPr>
          <p:nvPr>
            <p:ph type="dt" sz="half" idx="10"/>
          </p:nvPr>
        </p:nvSpPr>
        <p:spPr/>
        <p:txBody>
          <a:bodyPr/>
          <a:lstStyle/>
          <a:p>
            <a:fld id="{61B84894-92F2-A845-BA21-AE5AD83726A1}" type="datetime1">
              <a:rPr lang="en-US" smtClean="0"/>
              <a:t>3/28/18</a:t>
            </a:fld>
            <a:endParaRPr lang="en-US"/>
          </a:p>
        </p:txBody>
      </p:sp>
      <p:sp>
        <p:nvSpPr>
          <p:cNvPr id="8" name="Footer Placeholder 7">
            <a:extLst>
              <a:ext uri="{FF2B5EF4-FFF2-40B4-BE49-F238E27FC236}">
                <a16:creationId xmlns:a16="http://schemas.microsoft.com/office/drawing/2014/main" id="{66436B41-C884-9444-A7EF-8B20845C2D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2977E5-D153-5A4A-B757-E6FA6A7E57A7}"/>
              </a:ext>
            </a:extLst>
          </p:cNvPr>
          <p:cNvSpPr>
            <a:spLocks noGrp="1"/>
          </p:cNvSpPr>
          <p:nvPr>
            <p:ph type="sldNum" sz="quarter" idx="12"/>
          </p:nvPr>
        </p:nvSpPr>
        <p:spPr/>
        <p:txBody>
          <a:bodyPr/>
          <a:lstStyle/>
          <a:p>
            <a:fld id="{90CF213A-A3A3-5D47-BF03-CA193286F40F}" type="slidenum">
              <a:rPr lang="en-US" smtClean="0"/>
              <a:t>‹#›</a:t>
            </a:fld>
            <a:endParaRPr lang="en-US"/>
          </a:p>
        </p:txBody>
      </p:sp>
    </p:spTree>
    <p:extLst>
      <p:ext uri="{BB962C8B-B14F-4D97-AF65-F5344CB8AC3E}">
        <p14:creationId xmlns:p14="http://schemas.microsoft.com/office/powerpoint/2010/main" val="3692116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4770E-631C-474B-A971-F8DFE3CD70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49D87A-6D01-FA41-91A4-8D2D80114698}"/>
              </a:ext>
            </a:extLst>
          </p:cNvPr>
          <p:cNvSpPr>
            <a:spLocks noGrp="1"/>
          </p:cNvSpPr>
          <p:nvPr>
            <p:ph type="dt" sz="half" idx="10"/>
          </p:nvPr>
        </p:nvSpPr>
        <p:spPr/>
        <p:txBody>
          <a:bodyPr/>
          <a:lstStyle/>
          <a:p>
            <a:fld id="{C2B524E3-235F-9A47-B771-5AB79B03C0F2}" type="datetime1">
              <a:rPr lang="en-US" smtClean="0"/>
              <a:t>3/28/18</a:t>
            </a:fld>
            <a:endParaRPr lang="en-US"/>
          </a:p>
        </p:txBody>
      </p:sp>
      <p:sp>
        <p:nvSpPr>
          <p:cNvPr id="4" name="Footer Placeholder 3">
            <a:extLst>
              <a:ext uri="{FF2B5EF4-FFF2-40B4-BE49-F238E27FC236}">
                <a16:creationId xmlns:a16="http://schemas.microsoft.com/office/drawing/2014/main" id="{4160F3CC-03C2-3149-AC59-B2A7C7ADF0A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3E4BAA-52C0-8648-9B8C-7BA87B177D53}"/>
              </a:ext>
            </a:extLst>
          </p:cNvPr>
          <p:cNvSpPr>
            <a:spLocks noGrp="1"/>
          </p:cNvSpPr>
          <p:nvPr>
            <p:ph type="sldNum" sz="quarter" idx="12"/>
          </p:nvPr>
        </p:nvSpPr>
        <p:spPr/>
        <p:txBody>
          <a:bodyPr/>
          <a:lstStyle/>
          <a:p>
            <a:fld id="{90CF213A-A3A3-5D47-BF03-CA193286F40F}" type="slidenum">
              <a:rPr lang="en-US" smtClean="0"/>
              <a:t>‹#›</a:t>
            </a:fld>
            <a:endParaRPr lang="en-US"/>
          </a:p>
        </p:txBody>
      </p:sp>
    </p:spTree>
    <p:extLst>
      <p:ext uri="{BB962C8B-B14F-4D97-AF65-F5344CB8AC3E}">
        <p14:creationId xmlns:p14="http://schemas.microsoft.com/office/powerpoint/2010/main" val="8079929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E10C3-EDE7-0541-8C5F-680EBA86C7EF}"/>
              </a:ext>
            </a:extLst>
          </p:cNvPr>
          <p:cNvSpPr>
            <a:spLocks noGrp="1"/>
          </p:cNvSpPr>
          <p:nvPr>
            <p:ph type="dt" sz="half" idx="10"/>
          </p:nvPr>
        </p:nvSpPr>
        <p:spPr/>
        <p:txBody>
          <a:bodyPr/>
          <a:lstStyle/>
          <a:p>
            <a:fld id="{2EA5E21A-18D3-924C-B6FB-F2C6402D5B50}" type="datetime1">
              <a:rPr lang="en-US" smtClean="0"/>
              <a:t>3/28/18</a:t>
            </a:fld>
            <a:endParaRPr lang="en-US"/>
          </a:p>
        </p:txBody>
      </p:sp>
      <p:sp>
        <p:nvSpPr>
          <p:cNvPr id="3" name="Footer Placeholder 2">
            <a:extLst>
              <a:ext uri="{FF2B5EF4-FFF2-40B4-BE49-F238E27FC236}">
                <a16:creationId xmlns:a16="http://schemas.microsoft.com/office/drawing/2014/main" id="{E41DCC31-CE02-4040-A029-0C606678BC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D489A-1D2F-DF45-9323-50C9EBA68C10}"/>
              </a:ext>
            </a:extLst>
          </p:cNvPr>
          <p:cNvSpPr>
            <a:spLocks noGrp="1"/>
          </p:cNvSpPr>
          <p:nvPr>
            <p:ph type="sldNum" sz="quarter" idx="12"/>
          </p:nvPr>
        </p:nvSpPr>
        <p:spPr/>
        <p:txBody>
          <a:bodyPr/>
          <a:lstStyle/>
          <a:p>
            <a:fld id="{90CF213A-A3A3-5D47-BF03-CA193286F40F}" type="slidenum">
              <a:rPr lang="en-US" smtClean="0"/>
              <a:t>‹#›</a:t>
            </a:fld>
            <a:endParaRPr lang="en-US"/>
          </a:p>
        </p:txBody>
      </p:sp>
    </p:spTree>
    <p:extLst>
      <p:ext uri="{BB962C8B-B14F-4D97-AF65-F5344CB8AC3E}">
        <p14:creationId xmlns:p14="http://schemas.microsoft.com/office/powerpoint/2010/main" val="2944244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BD994-01A3-D44F-B861-B755C36AC39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FA82DF-0C5C-184D-B5BD-677C73C0BDD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C04FF9-45F8-9746-86B0-873037B68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A642DD5-999F-684B-B85C-2E99F7179E35}"/>
              </a:ext>
            </a:extLst>
          </p:cNvPr>
          <p:cNvSpPr>
            <a:spLocks noGrp="1"/>
          </p:cNvSpPr>
          <p:nvPr>
            <p:ph type="dt" sz="half" idx="10"/>
          </p:nvPr>
        </p:nvSpPr>
        <p:spPr/>
        <p:txBody>
          <a:bodyPr/>
          <a:lstStyle/>
          <a:p>
            <a:fld id="{D692FC9C-DDE8-0740-B405-A1E956B0767B}" type="datetime1">
              <a:rPr lang="en-US" smtClean="0"/>
              <a:t>3/28/18</a:t>
            </a:fld>
            <a:endParaRPr lang="en-US"/>
          </a:p>
        </p:txBody>
      </p:sp>
      <p:sp>
        <p:nvSpPr>
          <p:cNvPr id="6" name="Footer Placeholder 5">
            <a:extLst>
              <a:ext uri="{FF2B5EF4-FFF2-40B4-BE49-F238E27FC236}">
                <a16:creationId xmlns:a16="http://schemas.microsoft.com/office/drawing/2014/main" id="{B41FB00D-D949-6F4B-9FFE-A8A43C2D2A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F3FE63C-67DC-164D-9ADA-F7974C25B0A8}"/>
              </a:ext>
            </a:extLst>
          </p:cNvPr>
          <p:cNvSpPr>
            <a:spLocks noGrp="1"/>
          </p:cNvSpPr>
          <p:nvPr>
            <p:ph type="sldNum" sz="quarter" idx="12"/>
          </p:nvPr>
        </p:nvSpPr>
        <p:spPr/>
        <p:txBody>
          <a:bodyPr/>
          <a:lstStyle/>
          <a:p>
            <a:fld id="{90CF213A-A3A3-5D47-BF03-CA193286F40F}" type="slidenum">
              <a:rPr lang="en-US" smtClean="0"/>
              <a:t>‹#›</a:t>
            </a:fld>
            <a:endParaRPr lang="en-US"/>
          </a:p>
        </p:txBody>
      </p:sp>
    </p:spTree>
    <p:extLst>
      <p:ext uri="{BB962C8B-B14F-4D97-AF65-F5344CB8AC3E}">
        <p14:creationId xmlns:p14="http://schemas.microsoft.com/office/powerpoint/2010/main" val="2406209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F80C5-342B-5A4E-B598-17A73BFC31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BBBCEAC-B475-AB4C-951D-58FEE81B28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9B19A5C-4C51-A448-BF53-E574DD3399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85699A7-7CE1-384C-9579-19553FF831D0}"/>
              </a:ext>
            </a:extLst>
          </p:cNvPr>
          <p:cNvSpPr>
            <a:spLocks noGrp="1"/>
          </p:cNvSpPr>
          <p:nvPr>
            <p:ph type="dt" sz="half" idx="10"/>
          </p:nvPr>
        </p:nvSpPr>
        <p:spPr/>
        <p:txBody>
          <a:bodyPr/>
          <a:lstStyle/>
          <a:p>
            <a:fld id="{86EB632C-3537-CE4D-BD47-48A91470AF87}" type="datetime1">
              <a:rPr lang="en-US" smtClean="0"/>
              <a:t>3/28/18</a:t>
            </a:fld>
            <a:endParaRPr lang="en-US"/>
          </a:p>
        </p:txBody>
      </p:sp>
      <p:sp>
        <p:nvSpPr>
          <p:cNvPr id="6" name="Footer Placeholder 5">
            <a:extLst>
              <a:ext uri="{FF2B5EF4-FFF2-40B4-BE49-F238E27FC236}">
                <a16:creationId xmlns:a16="http://schemas.microsoft.com/office/drawing/2014/main" id="{DB2E4CB9-DAC6-9A4B-9E3A-C9B17239CA8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5687D1-13BB-7F41-988B-47128BF71064}"/>
              </a:ext>
            </a:extLst>
          </p:cNvPr>
          <p:cNvSpPr>
            <a:spLocks noGrp="1"/>
          </p:cNvSpPr>
          <p:nvPr>
            <p:ph type="sldNum" sz="quarter" idx="12"/>
          </p:nvPr>
        </p:nvSpPr>
        <p:spPr/>
        <p:txBody>
          <a:bodyPr/>
          <a:lstStyle/>
          <a:p>
            <a:fld id="{90CF213A-A3A3-5D47-BF03-CA193286F40F}" type="slidenum">
              <a:rPr lang="en-US" smtClean="0"/>
              <a:t>‹#›</a:t>
            </a:fld>
            <a:endParaRPr lang="en-US"/>
          </a:p>
        </p:txBody>
      </p:sp>
    </p:spTree>
    <p:extLst>
      <p:ext uri="{BB962C8B-B14F-4D97-AF65-F5344CB8AC3E}">
        <p14:creationId xmlns:p14="http://schemas.microsoft.com/office/powerpoint/2010/main" val="3606857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F1921C-0FCB-A647-88DC-0F57FB76ECB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25F73AB-5BE6-8245-A4BB-41121D944D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0DDDC7-2284-B846-8550-0BE263944A3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83406C-9ACC-1447-9281-9A978FF64100}" type="datetime1">
              <a:rPr lang="en-US" smtClean="0"/>
              <a:t>3/28/18</a:t>
            </a:fld>
            <a:endParaRPr lang="en-US"/>
          </a:p>
        </p:txBody>
      </p:sp>
      <p:sp>
        <p:nvSpPr>
          <p:cNvPr id="5" name="Footer Placeholder 4">
            <a:extLst>
              <a:ext uri="{FF2B5EF4-FFF2-40B4-BE49-F238E27FC236}">
                <a16:creationId xmlns:a16="http://schemas.microsoft.com/office/drawing/2014/main" id="{6CBF56BE-581A-774B-835E-917524D31E3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E382B7-6F5A-1345-B5E5-453A464497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F213A-A3A3-5D47-BF03-CA193286F40F}" type="slidenum">
              <a:rPr lang="en-US" smtClean="0"/>
              <a:t>‹#›</a:t>
            </a:fld>
            <a:endParaRPr lang="en-US"/>
          </a:p>
        </p:txBody>
      </p:sp>
    </p:spTree>
    <p:extLst>
      <p:ext uri="{BB962C8B-B14F-4D97-AF65-F5344CB8AC3E}">
        <p14:creationId xmlns:p14="http://schemas.microsoft.com/office/powerpoint/2010/main" val="31005919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MS PGothic" panose="020B0600070205080204" pitchFamily="34" charset="-128"/>
                <a:cs typeface="Arial" panose="020B0604020202020204" pitchFamily="34" charset="0"/>
              </a:defRPr>
            </a:lvl1pPr>
          </a:lstStyle>
          <a:p>
            <a:pPr>
              <a:defRPr/>
            </a:pPr>
            <a:fld id="{6E71A98C-A670-494E-993F-CA68F472F6AC}" type="datetime1">
              <a:rPr lang="en-US" altLang="en-US" smtClean="0"/>
              <a:t>3/28/18</a:t>
            </a:fld>
            <a:endParaRPr lang="en-US" alt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ea typeface="MS PGothic" panose="020B0600070205080204" pitchFamily="34" charset="-128"/>
                <a:cs typeface="Arial" panose="020B0604020202020204" pitchFamily="34" charset="0"/>
              </a:defRPr>
            </a:lvl1pPr>
          </a:lstStyle>
          <a:p>
            <a:pPr>
              <a:defRPr/>
            </a:pPr>
            <a:fld id="{CC256786-8D57-8246-AA93-4446B24F3951}" type="slidenum">
              <a:rPr lang="en-US" altLang="en-US"/>
              <a:pPr>
                <a:defRPr/>
              </a:pPr>
              <a:t>‹#›</a:t>
            </a:fld>
            <a:endParaRPr lang="en-US" altLang="en-US"/>
          </a:p>
        </p:txBody>
      </p:sp>
    </p:spTree>
    <p:extLst>
      <p:ext uri="{BB962C8B-B14F-4D97-AF65-F5344CB8AC3E}">
        <p14:creationId xmlns:p14="http://schemas.microsoft.com/office/powerpoint/2010/main" val="3343560140"/>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2pPr>
      <a:lvl3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3pPr>
      <a:lvl4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4pPr>
      <a:lvl5pPr algn="ctr" rtl="0" eaLnBrk="1" fontAlgn="base" hangingPunct="1">
        <a:spcBef>
          <a:spcPct val="0"/>
        </a:spcBef>
        <a:spcAft>
          <a:spcPct val="0"/>
        </a:spcAft>
        <a:defRPr sz="4400">
          <a:solidFill>
            <a:schemeClr val="tx1"/>
          </a:solidFill>
          <a:latin typeface="Calibri" charset="0"/>
          <a:ea typeface="MS PGothic" pitchFamily="34" charset="-128"/>
          <a:cs typeface="MS PGothic" charset="0"/>
        </a:defRPr>
      </a:lvl5pPr>
      <a:lvl6pPr marL="457200" algn="ctr" rtl="0" eaLnBrk="1" fontAlgn="base" hangingPunct="1">
        <a:spcBef>
          <a:spcPct val="0"/>
        </a:spcBef>
        <a:spcAft>
          <a:spcPct val="0"/>
        </a:spcAft>
        <a:defRPr sz="4400">
          <a:solidFill>
            <a:schemeClr val="tx1"/>
          </a:solidFill>
          <a:latin typeface="Calibri" charset="0"/>
          <a:ea typeface="ＭＳ Ｐゴシック" charset="0"/>
        </a:defRPr>
      </a:lvl6pPr>
      <a:lvl7pPr marL="914400" algn="ctr" rtl="0" eaLnBrk="1" fontAlgn="base" hangingPunct="1">
        <a:spcBef>
          <a:spcPct val="0"/>
        </a:spcBef>
        <a:spcAft>
          <a:spcPct val="0"/>
        </a:spcAft>
        <a:defRPr sz="4400">
          <a:solidFill>
            <a:schemeClr val="tx1"/>
          </a:solidFill>
          <a:latin typeface="Calibri" charset="0"/>
          <a:ea typeface="ＭＳ Ｐゴシック" charset="0"/>
        </a:defRPr>
      </a:lvl7pPr>
      <a:lvl8pPr marL="1371600" algn="ctr" rtl="0" eaLnBrk="1" fontAlgn="base" hangingPunct="1">
        <a:spcBef>
          <a:spcPct val="0"/>
        </a:spcBef>
        <a:spcAft>
          <a:spcPct val="0"/>
        </a:spcAft>
        <a:defRPr sz="4400">
          <a:solidFill>
            <a:schemeClr val="tx1"/>
          </a:solidFill>
          <a:latin typeface="Calibri" charset="0"/>
          <a:ea typeface="ＭＳ Ｐゴシック" charset="0"/>
        </a:defRPr>
      </a:lvl8pPr>
      <a:lvl9pPr marL="1828800" algn="ctr" rtl="0" eaLnBrk="1" fontAlgn="base" hangingPunct="1">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3.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emf"/><Relationship Id="rId5" Type="http://schemas.openxmlformats.org/officeDocument/2006/relationships/image" Target="../media/image5.png"/><Relationship Id="rId4"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3.pn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emf"/><Relationship Id="rId5" Type="http://schemas.openxmlformats.org/officeDocument/2006/relationships/image" Target="../media/image6.png"/><Relationship Id="rId4"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3.pn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image" Target="../media/image7.png"/><Relationship Id="rId4"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3.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1.emf"/><Relationship Id="rId5" Type="http://schemas.openxmlformats.org/officeDocument/2006/relationships/image" Target="../media/image8.png"/><Relationship Id="rId4"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emf"/><Relationship Id="rId5" Type="http://schemas.openxmlformats.org/officeDocument/2006/relationships/image" Target="../media/image9.png"/><Relationship Id="rId4"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C9C0-F3C8-CB4D-A53F-85F8895B8BD4}"/>
              </a:ext>
            </a:extLst>
          </p:cNvPr>
          <p:cNvSpPr>
            <a:spLocks noGrp="1"/>
          </p:cNvSpPr>
          <p:nvPr>
            <p:ph type="ctrTitle"/>
          </p:nvPr>
        </p:nvSpPr>
        <p:spPr>
          <a:xfrm>
            <a:off x="1524000" y="2018480"/>
            <a:ext cx="9144000" cy="2387600"/>
          </a:xfrm>
        </p:spPr>
        <p:txBody>
          <a:bodyPr>
            <a:normAutofit fontScale="90000"/>
          </a:bodyPr>
          <a:lstStyle/>
          <a:p>
            <a:r>
              <a:rPr lang="en-US" sz="4000" b="1" dirty="0"/>
              <a:t>LACRALO Mediation Process – Second Meeting</a:t>
            </a:r>
            <a:br>
              <a:rPr lang="en-US" sz="4000" dirty="0"/>
            </a:br>
            <a:r>
              <a:rPr lang="en-US" sz="4000" b="1" dirty="0"/>
              <a:t>March 14 &amp; 15, 2018 </a:t>
            </a:r>
            <a:br>
              <a:rPr lang="en-US" sz="3100" dirty="0"/>
            </a:br>
            <a:r>
              <a:rPr lang="en-US" sz="3100" b="1" dirty="0"/>
              <a:t> </a:t>
            </a:r>
            <a:br>
              <a:rPr lang="en-US" sz="3100" dirty="0"/>
            </a:br>
            <a:r>
              <a:rPr lang="en-US" sz="3100" b="1" dirty="0"/>
              <a:t>San Jose, Puerto Rico</a:t>
            </a:r>
            <a:br>
              <a:rPr lang="en-US" dirty="0"/>
            </a:br>
            <a:endParaRPr lang="en-US" dirty="0"/>
          </a:p>
        </p:txBody>
      </p:sp>
      <p:sp>
        <p:nvSpPr>
          <p:cNvPr id="3" name="Subtitle 2">
            <a:extLst>
              <a:ext uri="{FF2B5EF4-FFF2-40B4-BE49-F238E27FC236}">
                <a16:creationId xmlns:a16="http://schemas.microsoft.com/office/drawing/2014/main" id="{EE85901F-7401-7448-BC9B-E7060B434C7D}"/>
              </a:ext>
            </a:extLst>
          </p:cNvPr>
          <p:cNvSpPr>
            <a:spLocks noGrp="1"/>
          </p:cNvSpPr>
          <p:nvPr>
            <p:ph type="subTitle" idx="1"/>
          </p:nvPr>
        </p:nvSpPr>
        <p:spPr>
          <a:xfrm>
            <a:off x="1524000" y="4406080"/>
            <a:ext cx="9144000" cy="1655762"/>
          </a:xfrm>
        </p:spPr>
        <p:txBody>
          <a:bodyPr/>
          <a:lstStyle/>
          <a:p>
            <a:r>
              <a:rPr lang="en-US" dirty="0"/>
              <a:t>MEETING SUMMARY</a:t>
            </a:r>
            <a:br>
              <a:rPr lang="en-US" dirty="0"/>
            </a:br>
            <a:r>
              <a:rPr lang="en-US" dirty="0"/>
              <a:t>DRAFT</a:t>
            </a:r>
          </a:p>
        </p:txBody>
      </p:sp>
      <p:sp>
        <p:nvSpPr>
          <p:cNvPr id="4" name="Slide Number Placeholder 3">
            <a:extLst>
              <a:ext uri="{FF2B5EF4-FFF2-40B4-BE49-F238E27FC236}">
                <a16:creationId xmlns:a16="http://schemas.microsoft.com/office/drawing/2014/main" id="{3649BBB7-EE78-5F42-9C33-BC778A5CF85B}"/>
              </a:ext>
            </a:extLst>
          </p:cNvPr>
          <p:cNvSpPr>
            <a:spLocks noGrp="1"/>
          </p:cNvSpPr>
          <p:nvPr>
            <p:ph type="sldNum" sz="quarter" idx="12"/>
          </p:nvPr>
        </p:nvSpPr>
        <p:spPr/>
        <p:txBody>
          <a:bodyPr/>
          <a:lstStyle/>
          <a:p>
            <a:fld id="{90CF213A-A3A3-5D47-BF03-CA193286F40F}" type="slidenum">
              <a:rPr lang="en-US" smtClean="0"/>
              <a:t>1</a:t>
            </a:fld>
            <a:endParaRPr lang="en-US"/>
          </a:p>
        </p:txBody>
      </p:sp>
      <p:pic>
        <p:nvPicPr>
          <p:cNvPr id="5" name="Picture 4" descr="CBI_rgb.eps">
            <a:extLst>
              <a:ext uri="{FF2B5EF4-FFF2-40B4-BE49-F238E27FC236}">
                <a16:creationId xmlns:a16="http://schemas.microsoft.com/office/drawing/2014/main" id="{1F17D296-D00B-0040-95CA-23C2D7C7EC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68000" y="311307"/>
            <a:ext cx="1163638" cy="596586"/>
          </a:xfrm>
          <a:prstGeom prst="rect">
            <a:avLst/>
          </a:prstGeom>
          <a:noFill/>
        </p:spPr>
      </p:pic>
      <p:pic>
        <p:nvPicPr>
          <p:cNvPr id="6" name="Picture 5">
            <a:extLst>
              <a:ext uri="{FF2B5EF4-FFF2-40B4-BE49-F238E27FC236}">
                <a16:creationId xmlns:a16="http://schemas.microsoft.com/office/drawing/2014/main" id="{ACEED38F-E435-4244-9DA1-83AE262FDEB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1148609" cy="914400"/>
          </a:xfrm>
          <a:prstGeom prst="rect">
            <a:avLst/>
          </a:prstGeom>
        </p:spPr>
      </p:pic>
    </p:spTree>
    <p:extLst>
      <p:ext uri="{BB962C8B-B14F-4D97-AF65-F5344CB8AC3E}">
        <p14:creationId xmlns:p14="http://schemas.microsoft.com/office/powerpoint/2010/main" val="4281502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524927-8429-2347-8256-56040277A5C3}"/>
              </a:ext>
            </a:extLst>
          </p:cNvPr>
          <p:cNvSpPr/>
          <p:nvPr/>
        </p:nvSpPr>
        <p:spPr>
          <a:xfrm>
            <a:off x="3385534" y="2415601"/>
            <a:ext cx="2665709" cy="185842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CFAD7CA-DBE1-8F4D-96E2-152727F280BC}"/>
              </a:ext>
            </a:extLst>
          </p:cNvPr>
          <p:cNvSpPr/>
          <p:nvPr/>
        </p:nvSpPr>
        <p:spPr>
          <a:xfrm>
            <a:off x="6298319" y="2415601"/>
            <a:ext cx="2665709" cy="185842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33056E9-F01E-984D-88AE-F721D3FAE740}"/>
              </a:ext>
            </a:extLst>
          </p:cNvPr>
          <p:cNvSpPr/>
          <p:nvPr/>
        </p:nvSpPr>
        <p:spPr>
          <a:xfrm>
            <a:off x="9211104" y="2415601"/>
            <a:ext cx="2665709" cy="185842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2BC7B88-FBD1-9B47-854F-BF61B403B66B}"/>
              </a:ext>
            </a:extLst>
          </p:cNvPr>
          <p:cNvSpPr/>
          <p:nvPr/>
        </p:nvSpPr>
        <p:spPr>
          <a:xfrm>
            <a:off x="464949" y="2415601"/>
            <a:ext cx="2665709" cy="1858424"/>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B82900-48B0-084E-A316-D1AC384103CC}"/>
              </a:ext>
            </a:extLst>
          </p:cNvPr>
          <p:cNvSpPr>
            <a:spLocks noGrp="1"/>
          </p:cNvSpPr>
          <p:nvPr>
            <p:ph type="title"/>
          </p:nvPr>
        </p:nvSpPr>
        <p:spPr/>
        <p:txBody>
          <a:bodyPr>
            <a:normAutofit/>
          </a:bodyPr>
          <a:lstStyle/>
          <a:p>
            <a:r>
              <a:rPr lang="en-US" sz="3600" dirty="0"/>
              <a:t>How should we select leaders? (2)</a:t>
            </a:r>
          </a:p>
        </p:txBody>
      </p:sp>
      <p:sp>
        <p:nvSpPr>
          <p:cNvPr id="3" name="Content Placeholder 2">
            <a:extLst>
              <a:ext uri="{FF2B5EF4-FFF2-40B4-BE49-F238E27FC236}">
                <a16:creationId xmlns:a16="http://schemas.microsoft.com/office/drawing/2014/main" id="{46CC401C-D073-D14A-BDB3-FBDFD45C7114}"/>
              </a:ext>
            </a:extLst>
          </p:cNvPr>
          <p:cNvSpPr>
            <a:spLocks noGrp="1"/>
          </p:cNvSpPr>
          <p:nvPr>
            <p:ph idx="1"/>
          </p:nvPr>
        </p:nvSpPr>
        <p:spPr>
          <a:xfrm>
            <a:off x="838200" y="1825625"/>
            <a:ext cx="10515600" cy="1723487"/>
          </a:xfrm>
        </p:spPr>
        <p:txBody>
          <a:bodyPr/>
          <a:lstStyle/>
          <a:p>
            <a:r>
              <a:rPr lang="en-US" dirty="0"/>
              <a:t>The proposed four sub-regions</a:t>
            </a:r>
          </a:p>
        </p:txBody>
      </p:sp>
      <p:sp>
        <p:nvSpPr>
          <p:cNvPr id="4" name="TextBox 3">
            <a:extLst>
              <a:ext uri="{FF2B5EF4-FFF2-40B4-BE49-F238E27FC236}">
                <a16:creationId xmlns:a16="http://schemas.microsoft.com/office/drawing/2014/main" id="{BD8B7C7E-FBC3-1947-A479-FCD081C379E4}"/>
              </a:ext>
            </a:extLst>
          </p:cNvPr>
          <p:cNvSpPr txBox="1"/>
          <p:nvPr/>
        </p:nvSpPr>
        <p:spPr>
          <a:xfrm>
            <a:off x="583324" y="2415601"/>
            <a:ext cx="2238704" cy="1754326"/>
          </a:xfrm>
          <a:prstGeom prst="rect">
            <a:avLst/>
          </a:prstGeom>
          <a:noFill/>
        </p:spPr>
        <p:txBody>
          <a:bodyPr wrap="square" rtlCol="0">
            <a:spAutoFit/>
          </a:bodyPr>
          <a:lstStyle/>
          <a:p>
            <a:r>
              <a:rPr lang="en-US" u="sng" dirty="0"/>
              <a:t>Mexico &amp; Central America</a:t>
            </a:r>
          </a:p>
          <a:p>
            <a:endParaRPr lang="en-US" dirty="0"/>
          </a:p>
          <a:p>
            <a:r>
              <a:rPr lang="en-US" dirty="0"/>
              <a:t>MX, Hon, Pan, El Sal, </a:t>
            </a:r>
            <a:r>
              <a:rPr lang="en-US" dirty="0" err="1"/>
              <a:t>Nic</a:t>
            </a:r>
            <a:r>
              <a:rPr lang="en-US" dirty="0"/>
              <a:t>,  CR</a:t>
            </a:r>
          </a:p>
          <a:p>
            <a:r>
              <a:rPr lang="en-US" dirty="0"/>
              <a:t>(Currently has 8 ALSs)</a:t>
            </a:r>
          </a:p>
        </p:txBody>
      </p:sp>
      <p:sp>
        <p:nvSpPr>
          <p:cNvPr id="5" name="TextBox 4">
            <a:extLst>
              <a:ext uri="{FF2B5EF4-FFF2-40B4-BE49-F238E27FC236}">
                <a16:creationId xmlns:a16="http://schemas.microsoft.com/office/drawing/2014/main" id="{225B5222-ABFF-204C-B6C1-32CCE7FB35AB}"/>
              </a:ext>
            </a:extLst>
          </p:cNvPr>
          <p:cNvSpPr txBox="1"/>
          <p:nvPr/>
        </p:nvSpPr>
        <p:spPr>
          <a:xfrm>
            <a:off x="3478923" y="2415601"/>
            <a:ext cx="2768177" cy="1754326"/>
          </a:xfrm>
          <a:prstGeom prst="rect">
            <a:avLst/>
          </a:prstGeom>
          <a:noFill/>
        </p:spPr>
        <p:txBody>
          <a:bodyPr wrap="square" rtlCol="0">
            <a:spAutoFit/>
          </a:bodyPr>
          <a:lstStyle/>
          <a:p>
            <a:r>
              <a:rPr lang="en-US" u="sng" dirty="0"/>
              <a:t>Caribbean</a:t>
            </a:r>
            <a:r>
              <a:rPr lang="en-US" dirty="0"/>
              <a:t> </a:t>
            </a:r>
          </a:p>
          <a:p>
            <a:endParaRPr lang="en-US" dirty="0"/>
          </a:p>
          <a:p>
            <a:r>
              <a:rPr lang="en-US" dirty="0" err="1"/>
              <a:t>Hait</a:t>
            </a:r>
            <a:r>
              <a:rPr lang="en-US" dirty="0"/>
              <a:t>, Cuba, DR, Fr. Guyana, Suri, T&amp;T, GR, BD, </a:t>
            </a:r>
            <a:r>
              <a:rPr lang="en-US" dirty="0" err="1"/>
              <a:t>St.L</a:t>
            </a:r>
            <a:r>
              <a:rPr lang="en-US" dirty="0"/>
              <a:t>, </a:t>
            </a:r>
            <a:r>
              <a:rPr lang="en-US" dirty="0" err="1"/>
              <a:t>St.V</a:t>
            </a:r>
            <a:r>
              <a:rPr lang="en-US" dirty="0"/>
              <a:t>, Ant, </a:t>
            </a:r>
            <a:r>
              <a:rPr lang="en-US" dirty="0" err="1"/>
              <a:t>St.K</a:t>
            </a:r>
            <a:r>
              <a:rPr lang="en-US" dirty="0"/>
              <a:t>, Jam, Belize, Bah</a:t>
            </a:r>
          </a:p>
          <a:p>
            <a:r>
              <a:rPr lang="en-US" dirty="0"/>
              <a:t>(Currently has 11 ALSs)</a:t>
            </a:r>
          </a:p>
        </p:txBody>
      </p:sp>
      <p:sp>
        <p:nvSpPr>
          <p:cNvPr id="6" name="TextBox 5">
            <a:extLst>
              <a:ext uri="{FF2B5EF4-FFF2-40B4-BE49-F238E27FC236}">
                <a16:creationId xmlns:a16="http://schemas.microsoft.com/office/drawing/2014/main" id="{089DAEE3-F376-0C4A-87FD-292884C7A951}"/>
              </a:ext>
            </a:extLst>
          </p:cNvPr>
          <p:cNvSpPr txBox="1"/>
          <p:nvPr/>
        </p:nvSpPr>
        <p:spPr>
          <a:xfrm>
            <a:off x="6553196" y="2415601"/>
            <a:ext cx="2462051" cy="1754326"/>
          </a:xfrm>
          <a:prstGeom prst="rect">
            <a:avLst/>
          </a:prstGeom>
          <a:noFill/>
        </p:spPr>
        <p:txBody>
          <a:bodyPr wrap="square" rtlCol="0">
            <a:spAutoFit/>
          </a:bodyPr>
          <a:lstStyle/>
          <a:p>
            <a:r>
              <a:rPr lang="en-US" u="sng" dirty="0"/>
              <a:t>Andean</a:t>
            </a:r>
            <a:r>
              <a:rPr lang="en-US" dirty="0"/>
              <a:t> </a:t>
            </a:r>
          </a:p>
          <a:p>
            <a:endParaRPr lang="en-US" dirty="0"/>
          </a:p>
          <a:p>
            <a:r>
              <a:rPr lang="en-US" dirty="0" err="1"/>
              <a:t>Vz</a:t>
            </a:r>
            <a:r>
              <a:rPr lang="en-US" dirty="0"/>
              <a:t>, </a:t>
            </a:r>
            <a:r>
              <a:rPr lang="en-US" dirty="0" err="1"/>
              <a:t>Pe</a:t>
            </a:r>
            <a:r>
              <a:rPr lang="en-US" dirty="0"/>
              <a:t>, Co, </a:t>
            </a:r>
            <a:r>
              <a:rPr lang="en-US" dirty="0" err="1"/>
              <a:t>Ch</a:t>
            </a:r>
            <a:r>
              <a:rPr lang="en-US" dirty="0"/>
              <a:t>, </a:t>
            </a:r>
            <a:r>
              <a:rPr lang="en-US" dirty="0" err="1"/>
              <a:t>Ecu</a:t>
            </a:r>
            <a:r>
              <a:rPr lang="en-US" dirty="0"/>
              <a:t>, </a:t>
            </a:r>
            <a:r>
              <a:rPr lang="en-US" dirty="0" err="1"/>
              <a:t>Bol</a:t>
            </a:r>
            <a:endParaRPr lang="en-US" dirty="0"/>
          </a:p>
          <a:p>
            <a:endParaRPr lang="en-US" dirty="0"/>
          </a:p>
          <a:p>
            <a:endParaRPr lang="en-US" dirty="0"/>
          </a:p>
          <a:p>
            <a:r>
              <a:rPr lang="en-US" dirty="0"/>
              <a:t>(Currently has 16 ALSs)</a:t>
            </a:r>
          </a:p>
        </p:txBody>
      </p:sp>
      <p:sp>
        <p:nvSpPr>
          <p:cNvPr id="7" name="TextBox 6">
            <a:extLst>
              <a:ext uri="{FF2B5EF4-FFF2-40B4-BE49-F238E27FC236}">
                <a16:creationId xmlns:a16="http://schemas.microsoft.com/office/drawing/2014/main" id="{153FFCE0-9757-3D41-A22D-127E030EDA48}"/>
              </a:ext>
            </a:extLst>
          </p:cNvPr>
          <p:cNvSpPr txBox="1"/>
          <p:nvPr/>
        </p:nvSpPr>
        <p:spPr>
          <a:xfrm>
            <a:off x="9270124" y="2415601"/>
            <a:ext cx="2338552" cy="1754326"/>
          </a:xfrm>
          <a:prstGeom prst="rect">
            <a:avLst/>
          </a:prstGeom>
          <a:noFill/>
        </p:spPr>
        <p:txBody>
          <a:bodyPr wrap="square" rtlCol="0">
            <a:spAutoFit/>
          </a:bodyPr>
          <a:lstStyle/>
          <a:p>
            <a:r>
              <a:rPr lang="en-US" u="sng" dirty="0"/>
              <a:t>Mercosur</a:t>
            </a:r>
            <a:r>
              <a:rPr lang="en-US" dirty="0"/>
              <a:t> </a:t>
            </a:r>
          </a:p>
          <a:p>
            <a:endParaRPr lang="en-US" dirty="0"/>
          </a:p>
          <a:p>
            <a:r>
              <a:rPr lang="en-US" dirty="0"/>
              <a:t>Br, </a:t>
            </a:r>
            <a:r>
              <a:rPr lang="en-US" dirty="0" err="1"/>
              <a:t>Ar</a:t>
            </a:r>
            <a:r>
              <a:rPr lang="en-US" dirty="0"/>
              <a:t>, </a:t>
            </a:r>
            <a:r>
              <a:rPr lang="en-US" dirty="0" err="1"/>
              <a:t>Uru</a:t>
            </a:r>
            <a:r>
              <a:rPr lang="en-US" dirty="0"/>
              <a:t>, Para</a:t>
            </a:r>
          </a:p>
          <a:p>
            <a:endParaRPr lang="en-US" dirty="0"/>
          </a:p>
          <a:p>
            <a:endParaRPr lang="en-US" dirty="0"/>
          </a:p>
          <a:p>
            <a:r>
              <a:rPr lang="en-US" dirty="0"/>
              <a:t>(Currently has 19 ALSs)</a:t>
            </a:r>
          </a:p>
        </p:txBody>
      </p:sp>
      <p:sp>
        <p:nvSpPr>
          <p:cNvPr id="8" name="Content Placeholder 2">
            <a:extLst>
              <a:ext uri="{FF2B5EF4-FFF2-40B4-BE49-F238E27FC236}">
                <a16:creationId xmlns:a16="http://schemas.microsoft.com/office/drawing/2014/main" id="{7299F507-3DD9-3044-A343-EF9F6B5AC8CE}"/>
              </a:ext>
            </a:extLst>
          </p:cNvPr>
          <p:cNvSpPr txBox="1">
            <a:spLocks/>
          </p:cNvSpPr>
          <p:nvPr/>
        </p:nvSpPr>
        <p:spPr>
          <a:xfrm>
            <a:off x="791706" y="4504250"/>
            <a:ext cx="10515600" cy="2067032"/>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2-year terms for all positions. To promote continuity, either </a:t>
            </a:r>
            <a:r>
              <a:rPr lang="en-US" u="sng" dirty="0"/>
              <a:t>stagger chair and secretary elections</a:t>
            </a:r>
            <a:r>
              <a:rPr lang="en-US" dirty="0"/>
              <a:t> (one year chair election, next year secretary) , or </a:t>
            </a:r>
            <a:r>
              <a:rPr lang="en-US" u="sng" dirty="0"/>
              <a:t>use the new proposed system of a “chair-elect</a:t>
            </a:r>
            <a:r>
              <a:rPr lang="en-US" dirty="0"/>
              <a:t>” and choose chair-elect and secretary-elect in the same same year)</a:t>
            </a:r>
          </a:p>
          <a:p>
            <a:r>
              <a:rPr lang="en-US" dirty="0"/>
              <a:t>No consecutive terms in the same position, and no more than 2 terms total per individual (still some doubts around this last piece, however there is a consensus that we should be constantly  seeks new faces)</a:t>
            </a:r>
          </a:p>
        </p:txBody>
      </p:sp>
      <p:sp>
        <p:nvSpPr>
          <p:cNvPr id="13" name="Slide Number Placeholder 12">
            <a:extLst>
              <a:ext uri="{FF2B5EF4-FFF2-40B4-BE49-F238E27FC236}">
                <a16:creationId xmlns:a16="http://schemas.microsoft.com/office/drawing/2014/main" id="{7776055C-E891-4849-85A7-3C9085B7A1CF}"/>
              </a:ext>
            </a:extLst>
          </p:cNvPr>
          <p:cNvSpPr>
            <a:spLocks noGrp="1"/>
          </p:cNvSpPr>
          <p:nvPr>
            <p:ph type="sldNum" sz="quarter" idx="12"/>
          </p:nvPr>
        </p:nvSpPr>
        <p:spPr/>
        <p:txBody>
          <a:bodyPr/>
          <a:lstStyle/>
          <a:p>
            <a:fld id="{90CF213A-A3A3-5D47-BF03-CA193286F40F}" type="slidenum">
              <a:rPr lang="en-US" smtClean="0"/>
              <a:t>10</a:t>
            </a:fld>
            <a:endParaRPr lang="en-US"/>
          </a:p>
        </p:txBody>
      </p:sp>
      <p:pic>
        <p:nvPicPr>
          <p:cNvPr id="14" name="Picture 13" descr="CBI_rgb.eps">
            <a:extLst>
              <a:ext uri="{FF2B5EF4-FFF2-40B4-BE49-F238E27FC236}">
                <a16:creationId xmlns:a16="http://schemas.microsoft.com/office/drawing/2014/main" id="{10C0E21E-DCA2-7349-8C56-B993D9617D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6044" y="223742"/>
            <a:ext cx="996367" cy="510828"/>
          </a:xfrm>
          <a:prstGeom prst="rect">
            <a:avLst/>
          </a:prstGeom>
          <a:noFill/>
        </p:spPr>
      </p:pic>
      <p:pic>
        <p:nvPicPr>
          <p:cNvPr id="15" name="Picture 14">
            <a:extLst>
              <a:ext uri="{FF2B5EF4-FFF2-40B4-BE49-F238E27FC236}">
                <a16:creationId xmlns:a16="http://schemas.microsoft.com/office/drawing/2014/main" id="{F0DC663F-10C7-484F-8A9D-8D853C8E54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extLst>
      <p:ext uri="{BB962C8B-B14F-4D97-AF65-F5344CB8AC3E}">
        <p14:creationId xmlns:p14="http://schemas.microsoft.com/office/powerpoint/2010/main" val="2799889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74D37-BE36-FC47-BF0E-78B785C31A74}"/>
              </a:ext>
            </a:extLst>
          </p:cNvPr>
          <p:cNvSpPr>
            <a:spLocks noGrp="1"/>
          </p:cNvSpPr>
          <p:nvPr>
            <p:ph type="title"/>
          </p:nvPr>
        </p:nvSpPr>
        <p:spPr/>
        <p:txBody>
          <a:bodyPr>
            <a:normAutofit/>
          </a:bodyPr>
          <a:lstStyle/>
          <a:p>
            <a:r>
              <a:rPr lang="en-US" sz="3600" dirty="0"/>
              <a:t>How should we select leaders (3)</a:t>
            </a:r>
          </a:p>
        </p:txBody>
      </p:sp>
      <p:sp>
        <p:nvSpPr>
          <p:cNvPr id="3" name="Content Placeholder 2">
            <a:extLst>
              <a:ext uri="{FF2B5EF4-FFF2-40B4-BE49-F238E27FC236}">
                <a16:creationId xmlns:a16="http://schemas.microsoft.com/office/drawing/2014/main" id="{98019E72-3CC1-9946-BF94-1D735F8465DE}"/>
              </a:ext>
            </a:extLst>
          </p:cNvPr>
          <p:cNvSpPr>
            <a:spLocks noGrp="1"/>
          </p:cNvSpPr>
          <p:nvPr>
            <p:ph idx="1"/>
          </p:nvPr>
        </p:nvSpPr>
        <p:spPr>
          <a:xfrm>
            <a:off x="838200" y="1825625"/>
            <a:ext cx="10515600" cy="4745656"/>
          </a:xfrm>
        </p:spPr>
        <p:txBody>
          <a:bodyPr>
            <a:normAutofit fontScale="92500" lnSpcReduction="20000"/>
          </a:bodyPr>
          <a:lstStyle/>
          <a:p>
            <a:pPr marL="0" indent="0">
              <a:buNone/>
            </a:pPr>
            <a:r>
              <a:rPr lang="en-US" u="sng" dirty="0"/>
              <a:t>Eligibility requirements </a:t>
            </a:r>
            <a:r>
              <a:rPr lang="en-US" dirty="0"/>
              <a:t>for holding leadership positions</a:t>
            </a:r>
          </a:p>
          <a:p>
            <a:r>
              <a:rPr lang="en-US" dirty="0"/>
              <a:t>ALSs versus individual members</a:t>
            </a:r>
          </a:p>
          <a:p>
            <a:pPr lvl="1"/>
            <a:r>
              <a:rPr lang="en-US" dirty="0"/>
              <a:t>For Chair and Secretary – Representative of an ALS in “good standing”</a:t>
            </a:r>
          </a:p>
          <a:p>
            <a:pPr lvl="1"/>
            <a:r>
              <a:rPr lang="en-US" dirty="0"/>
              <a:t>For ALAC – ALSs in good standing and individual members (very close to consensus on this point – see later slide on individual membership)</a:t>
            </a:r>
          </a:p>
          <a:p>
            <a:r>
              <a:rPr lang="en-US" dirty="0"/>
              <a:t>ALSs in “good standing” means activing participating ALSs as defined by metrics</a:t>
            </a:r>
          </a:p>
          <a:p>
            <a:r>
              <a:rPr lang="en-US" dirty="0"/>
              <a:t>Should take a broad definition of active participation</a:t>
            </a:r>
          </a:p>
          <a:p>
            <a:pPr lvl="1"/>
            <a:r>
              <a:rPr lang="en-US" dirty="0"/>
              <a:t>Look at all the ways the person and the ALS are participating in ICANN-related activities, through LACRALO or in other channels.</a:t>
            </a:r>
          </a:p>
          <a:p>
            <a:pPr lvl="1"/>
            <a:r>
              <a:rPr lang="en-US" dirty="0"/>
              <a:t>There are many ways to show participation in ICANN-related activities, ranging from presentations to events and social media activity.</a:t>
            </a:r>
          </a:p>
          <a:p>
            <a:pPr lvl="1"/>
            <a:r>
              <a:rPr lang="en-US" dirty="0"/>
              <a:t>Should be aligned with the “LACRALO Common Purpose” framework </a:t>
            </a:r>
          </a:p>
          <a:p>
            <a:r>
              <a:rPr lang="en-US" dirty="0"/>
              <a:t>Candidates should provide a Statement of Interest covering basic criteria for leadership (similar to other at-large elected positions and </a:t>
            </a:r>
            <a:r>
              <a:rPr lang="en-US" dirty="0" err="1"/>
              <a:t>NomCom</a:t>
            </a:r>
            <a:r>
              <a:rPr lang="en-US" dirty="0"/>
              <a:t>)</a:t>
            </a:r>
          </a:p>
        </p:txBody>
      </p:sp>
      <p:sp>
        <p:nvSpPr>
          <p:cNvPr id="4" name="Slide Number Placeholder 3">
            <a:extLst>
              <a:ext uri="{FF2B5EF4-FFF2-40B4-BE49-F238E27FC236}">
                <a16:creationId xmlns:a16="http://schemas.microsoft.com/office/drawing/2014/main" id="{6DA06CFD-01B6-E14C-9184-34AE24C80701}"/>
              </a:ext>
            </a:extLst>
          </p:cNvPr>
          <p:cNvSpPr>
            <a:spLocks noGrp="1"/>
          </p:cNvSpPr>
          <p:nvPr>
            <p:ph type="sldNum" sz="quarter" idx="12"/>
          </p:nvPr>
        </p:nvSpPr>
        <p:spPr/>
        <p:txBody>
          <a:bodyPr/>
          <a:lstStyle/>
          <a:p>
            <a:fld id="{90CF213A-A3A3-5D47-BF03-CA193286F40F}" type="slidenum">
              <a:rPr lang="en-US" smtClean="0"/>
              <a:t>11</a:t>
            </a:fld>
            <a:endParaRPr lang="en-US" dirty="0"/>
          </a:p>
        </p:txBody>
      </p:sp>
      <p:pic>
        <p:nvPicPr>
          <p:cNvPr id="5" name="Picture 4" descr="CBI_rgb.eps">
            <a:extLst>
              <a:ext uri="{FF2B5EF4-FFF2-40B4-BE49-F238E27FC236}">
                <a16:creationId xmlns:a16="http://schemas.microsoft.com/office/drawing/2014/main" id="{FCB5F5A5-2AA7-C942-A445-F5A965B6689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6044" y="223742"/>
            <a:ext cx="996367" cy="510828"/>
          </a:xfrm>
          <a:prstGeom prst="rect">
            <a:avLst/>
          </a:prstGeom>
          <a:noFill/>
        </p:spPr>
      </p:pic>
      <p:pic>
        <p:nvPicPr>
          <p:cNvPr id="6" name="Picture 5">
            <a:extLst>
              <a:ext uri="{FF2B5EF4-FFF2-40B4-BE49-F238E27FC236}">
                <a16:creationId xmlns:a16="http://schemas.microsoft.com/office/drawing/2014/main" id="{A45055CC-0829-7D4E-8866-603739693AA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extLst>
      <p:ext uri="{BB962C8B-B14F-4D97-AF65-F5344CB8AC3E}">
        <p14:creationId xmlns:p14="http://schemas.microsoft.com/office/powerpoint/2010/main" val="1967148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471C8-E5D5-4B4E-890A-44AA0C5EC392}"/>
              </a:ext>
            </a:extLst>
          </p:cNvPr>
          <p:cNvSpPr>
            <a:spLocks noGrp="1"/>
          </p:cNvSpPr>
          <p:nvPr>
            <p:ph type="title"/>
          </p:nvPr>
        </p:nvSpPr>
        <p:spPr>
          <a:xfrm>
            <a:off x="1049500" y="500062"/>
            <a:ext cx="9807844" cy="1325563"/>
          </a:xfrm>
        </p:spPr>
        <p:txBody>
          <a:bodyPr>
            <a:normAutofit/>
          </a:bodyPr>
          <a:lstStyle/>
          <a:p>
            <a:r>
              <a:rPr lang="en-US" sz="3600" dirty="0"/>
              <a:t>How should leaders demonstrate performance and be held accountable?</a:t>
            </a:r>
          </a:p>
        </p:txBody>
      </p:sp>
      <p:sp>
        <p:nvSpPr>
          <p:cNvPr id="3" name="Content Placeholder 2">
            <a:extLst>
              <a:ext uri="{FF2B5EF4-FFF2-40B4-BE49-F238E27FC236}">
                <a16:creationId xmlns:a16="http://schemas.microsoft.com/office/drawing/2014/main" id="{557ED423-3E61-7142-ACFC-39BD97D33F4D}"/>
              </a:ext>
            </a:extLst>
          </p:cNvPr>
          <p:cNvSpPr>
            <a:spLocks noGrp="1"/>
          </p:cNvSpPr>
          <p:nvPr>
            <p:ph idx="1"/>
          </p:nvPr>
        </p:nvSpPr>
        <p:spPr/>
        <p:txBody>
          <a:bodyPr/>
          <a:lstStyle/>
          <a:p>
            <a:r>
              <a:rPr lang="en-US" dirty="0"/>
              <a:t>The </a:t>
            </a:r>
            <a:r>
              <a:rPr lang="en-US" u="sng" dirty="0"/>
              <a:t>board as a whole </a:t>
            </a:r>
            <a:r>
              <a:rPr lang="en-US" dirty="0"/>
              <a:t>should report on its </a:t>
            </a:r>
            <a:r>
              <a:rPr lang="en-US" u="sng" dirty="0"/>
              <a:t>activities</a:t>
            </a:r>
            <a:r>
              <a:rPr lang="en-US" dirty="0"/>
              <a:t> and </a:t>
            </a:r>
            <a:r>
              <a:rPr lang="en-US" u="sng" dirty="0"/>
              <a:t>results</a:t>
            </a:r>
            <a:r>
              <a:rPr lang="en-US" dirty="0"/>
              <a:t> in line with the elements of LACRALO’s Common Purpose.</a:t>
            </a:r>
          </a:p>
          <a:p>
            <a:pPr lvl="1"/>
            <a:r>
              <a:rPr lang="en-US" dirty="0"/>
              <a:t>What has been done in outreach, “in-reach” to existing members and capacity building</a:t>
            </a:r>
          </a:p>
          <a:p>
            <a:pPr lvl="1"/>
            <a:r>
              <a:rPr lang="en-US" dirty="0"/>
              <a:t>What has been done to influence ICANN policies</a:t>
            </a:r>
          </a:p>
          <a:p>
            <a:pPr lvl="1"/>
            <a:r>
              <a:rPr lang="en-US" dirty="0"/>
              <a:t>What priorities have been set in terms of key issues &amp; strategies</a:t>
            </a:r>
          </a:p>
          <a:p>
            <a:r>
              <a:rPr lang="en-US" dirty="0"/>
              <a:t>Individual board members should also show some basic metrics around their contributions and activity. </a:t>
            </a:r>
          </a:p>
          <a:p>
            <a:pPr lvl="1"/>
            <a:r>
              <a:rPr lang="en-US" dirty="0"/>
              <a:t>While participation in conference calls is one potential metric, let’s try to think more broadly about actual contributions. </a:t>
            </a:r>
          </a:p>
          <a:p>
            <a:endParaRPr lang="en-US" dirty="0"/>
          </a:p>
        </p:txBody>
      </p:sp>
      <p:sp>
        <p:nvSpPr>
          <p:cNvPr id="4" name="Slide Number Placeholder 3">
            <a:extLst>
              <a:ext uri="{FF2B5EF4-FFF2-40B4-BE49-F238E27FC236}">
                <a16:creationId xmlns:a16="http://schemas.microsoft.com/office/drawing/2014/main" id="{DB86B501-5010-144B-9FFF-DFBEDB2BAE99}"/>
              </a:ext>
            </a:extLst>
          </p:cNvPr>
          <p:cNvSpPr>
            <a:spLocks noGrp="1"/>
          </p:cNvSpPr>
          <p:nvPr>
            <p:ph type="sldNum" sz="quarter" idx="12"/>
          </p:nvPr>
        </p:nvSpPr>
        <p:spPr/>
        <p:txBody>
          <a:bodyPr/>
          <a:lstStyle/>
          <a:p>
            <a:fld id="{90CF213A-A3A3-5D47-BF03-CA193286F40F}" type="slidenum">
              <a:rPr lang="en-US" smtClean="0"/>
              <a:t>12</a:t>
            </a:fld>
            <a:endParaRPr lang="en-US"/>
          </a:p>
        </p:txBody>
      </p:sp>
      <p:pic>
        <p:nvPicPr>
          <p:cNvPr id="5" name="Picture 4" descr="CBI_rgb.eps">
            <a:extLst>
              <a:ext uri="{FF2B5EF4-FFF2-40B4-BE49-F238E27FC236}">
                <a16:creationId xmlns:a16="http://schemas.microsoft.com/office/drawing/2014/main" id="{24920847-5C71-4F49-8DB1-9E42093DA13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6044" y="223742"/>
            <a:ext cx="996367" cy="510828"/>
          </a:xfrm>
          <a:prstGeom prst="rect">
            <a:avLst/>
          </a:prstGeom>
          <a:noFill/>
        </p:spPr>
      </p:pic>
      <p:pic>
        <p:nvPicPr>
          <p:cNvPr id="6" name="Picture 5">
            <a:extLst>
              <a:ext uri="{FF2B5EF4-FFF2-40B4-BE49-F238E27FC236}">
                <a16:creationId xmlns:a16="http://schemas.microsoft.com/office/drawing/2014/main" id="{734F00B2-5188-C34E-A9CA-C9EF69DD751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extLst>
      <p:ext uri="{BB962C8B-B14F-4D97-AF65-F5344CB8AC3E}">
        <p14:creationId xmlns:p14="http://schemas.microsoft.com/office/powerpoint/2010/main" val="4005616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8C5507-2250-524C-A621-DF7E6E03D6BB}"/>
              </a:ext>
            </a:extLst>
          </p:cNvPr>
          <p:cNvSpPr/>
          <p:nvPr/>
        </p:nvSpPr>
        <p:spPr>
          <a:xfrm>
            <a:off x="583324" y="1592320"/>
            <a:ext cx="10770476" cy="110438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E4A9EEE-2BD9-0841-8590-289DCE3DA500}"/>
              </a:ext>
            </a:extLst>
          </p:cNvPr>
          <p:cNvSpPr>
            <a:spLocks noGrp="1"/>
          </p:cNvSpPr>
          <p:nvPr>
            <p:ph type="title"/>
          </p:nvPr>
        </p:nvSpPr>
        <p:spPr>
          <a:xfrm>
            <a:off x="1126811" y="383409"/>
            <a:ext cx="10515600" cy="1325563"/>
          </a:xfrm>
        </p:spPr>
        <p:txBody>
          <a:bodyPr>
            <a:normAutofit/>
          </a:bodyPr>
          <a:lstStyle/>
          <a:p>
            <a:r>
              <a:rPr lang="en-US" sz="3600" dirty="0"/>
              <a:t>Metrics for ALS activity</a:t>
            </a:r>
          </a:p>
        </p:txBody>
      </p:sp>
      <p:sp>
        <p:nvSpPr>
          <p:cNvPr id="3" name="Content Placeholder 2">
            <a:extLst>
              <a:ext uri="{FF2B5EF4-FFF2-40B4-BE49-F238E27FC236}">
                <a16:creationId xmlns:a16="http://schemas.microsoft.com/office/drawing/2014/main" id="{1E38230E-3FEF-E44A-ACFC-49F1C6156107}"/>
              </a:ext>
            </a:extLst>
          </p:cNvPr>
          <p:cNvSpPr>
            <a:spLocks noGrp="1"/>
          </p:cNvSpPr>
          <p:nvPr>
            <p:ph idx="1"/>
          </p:nvPr>
        </p:nvSpPr>
        <p:spPr/>
        <p:txBody>
          <a:bodyPr>
            <a:normAutofit fontScale="85000" lnSpcReduction="20000"/>
          </a:bodyPr>
          <a:lstStyle/>
          <a:p>
            <a:pPr marL="0" indent="0">
              <a:buNone/>
            </a:pPr>
            <a:r>
              <a:rPr lang="en-US" dirty="0"/>
              <a:t>Principle: We want to </a:t>
            </a:r>
            <a:r>
              <a:rPr lang="en-US" u="sng" dirty="0"/>
              <a:t>encourage active participation </a:t>
            </a:r>
            <a:r>
              <a:rPr lang="en-US" dirty="0"/>
              <a:t>among ALSs, and provide an incentive for this activity</a:t>
            </a:r>
          </a:p>
          <a:p>
            <a:endParaRPr lang="en-US" dirty="0"/>
          </a:p>
          <a:p>
            <a:r>
              <a:rPr lang="en-US" dirty="0"/>
              <a:t>Given this, there is broad support for metrics that look at the </a:t>
            </a:r>
            <a:r>
              <a:rPr lang="en-US" u="sng" dirty="0"/>
              <a:t>activity of the ALS in contributing to LACRALO’s Common Purpose</a:t>
            </a:r>
          </a:p>
          <a:p>
            <a:r>
              <a:rPr lang="en-US" dirty="0"/>
              <a:t>Metrics should include multiple ways in which ALSs contribute directly through LACRALO events and through other ICANN channels</a:t>
            </a:r>
          </a:p>
          <a:p>
            <a:r>
              <a:rPr lang="en-US" dirty="0"/>
              <a:t>The activities of all ALS members count towards the ALS’s metrics</a:t>
            </a:r>
          </a:p>
          <a:p>
            <a:r>
              <a:rPr lang="en-US" dirty="0"/>
              <a:t>The draft metrics document is a good starting place</a:t>
            </a:r>
          </a:p>
          <a:p>
            <a:r>
              <a:rPr lang="en-US" dirty="0"/>
              <a:t>The idea is NOT to create metrics for decertification, but rather have a way to reach out to inactive ALSs to understand better their inactivity, and have metrics for a new category of “active” ALSs, that have the right to vote and field candidates</a:t>
            </a:r>
          </a:p>
        </p:txBody>
      </p:sp>
      <p:sp>
        <p:nvSpPr>
          <p:cNvPr id="5" name="Slide Number Placeholder 4">
            <a:extLst>
              <a:ext uri="{FF2B5EF4-FFF2-40B4-BE49-F238E27FC236}">
                <a16:creationId xmlns:a16="http://schemas.microsoft.com/office/drawing/2014/main" id="{DD5A9F44-D9C9-7D48-B303-01B8E8D8BC43}"/>
              </a:ext>
            </a:extLst>
          </p:cNvPr>
          <p:cNvSpPr>
            <a:spLocks noGrp="1"/>
          </p:cNvSpPr>
          <p:nvPr>
            <p:ph type="sldNum" sz="quarter" idx="12"/>
          </p:nvPr>
        </p:nvSpPr>
        <p:spPr/>
        <p:txBody>
          <a:bodyPr/>
          <a:lstStyle/>
          <a:p>
            <a:fld id="{90CF213A-A3A3-5D47-BF03-CA193286F40F}" type="slidenum">
              <a:rPr lang="en-US" smtClean="0"/>
              <a:t>13</a:t>
            </a:fld>
            <a:endParaRPr lang="en-US"/>
          </a:p>
        </p:txBody>
      </p:sp>
      <p:pic>
        <p:nvPicPr>
          <p:cNvPr id="6" name="Picture 5" descr="CBI_rgb.eps">
            <a:extLst>
              <a:ext uri="{FF2B5EF4-FFF2-40B4-BE49-F238E27FC236}">
                <a16:creationId xmlns:a16="http://schemas.microsoft.com/office/drawing/2014/main" id="{06F45547-8F43-044C-B9E2-F29F019CAA1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6044" y="223742"/>
            <a:ext cx="996367" cy="510828"/>
          </a:xfrm>
          <a:prstGeom prst="rect">
            <a:avLst/>
          </a:prstGeom>
          <a:noFill/>
        </p:spPr>
      </p:pic>
      <p:pic>
        <p:nvPicPr>
          <p:cNvPr id="7" name="Picture 6">
            <a:extLst>
              <a:ext uri="{FF2B5EF4-FFF2-40B4-BE49-F238E27FC236}">
                <a16:creationId xmlns:a16="http://schemas.microsoft.com/office/drawing/2014/main" id="{B296CAEB-BA88-794A-9C24-50DD7E74D10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extLst>
      <p:ext uri="{BB962C8B-B14F-4D97-AF65-F5344CB8AC3E}">
        <p14:creationId xmlns:p14="http://schemas.microsoft.com/office/powerpoint/2010/main" val="1035816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BCD2A3-12F2-EF4B-9A85-EF0D5D4BDF5F}"/>
              </a:ext>
            </a:extLst>
          </p:cNvPr>
          <p:cNvSpPr/>
          <p:nvPr/>
        </p:nvSpPr>
        <p:spPr>
          <a:xfrm>
            <a:off x="583324" y="1375344"/>
            <a:ext cx="10770476" cy="110438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0A4D11A-36AE-C947-A95C-EEAC6D04A806}"/>
              </a:ext>
            </a:extLst>
          </p:cNvPr>
          <p:cNvSpPr>
            <a:spLocks noGrp="1"/>
          </p:cNvSpPr>
          <p:nvPr>
            <p:ph type="title"/>
          </p:nvPr>
        </p:nvSpPr>
        <p:spPr>
          <a:xfrm>
            <a:off x="1254272" y="274096"/>
            <a:ext cx="10515600" cy="1325563"/>
          </a:xfrm>
        </p:spPr>
        <p:txBody>
          <a:bodyPr>
            <a:normAutofit/>
          </a:bodyPr>
          <a:lstStyle/>
          <a:p>
            <a:r>
              <a:rPr lang="en-US" sz="3600" dirty="0"/>
              <a:t>Individual membership</a:t>
            </a:r>
          </a:p>
        </p:txBody>
      </p:sp>
      <p:sp>
        <p:nvSpPr>
          <p:cNvPr id="3" name="Content Placeholder 2">
            <a:extLst>
              <a:ext uri="{FF2B5EF4-FFF2-40B4-BE49-F238E27FC236}">
                <a16:creationId xmlns:a16="http://schemas.microsoft.com/office/drawing/2014/main" id="{530513DF-3EAB-E043-B892-1DC3472C483A}"/>
              </a:ext>
            </a:extLst>
          </p:cNvPr>
          <p:cNvSpPr>
            <a:spLocks noGrp="1"/>
          </p:cNvSpPr>
          <p:nvPr>
            <p:ph idx="1"/>
          </p:nvPr>
        </p:nvSpPr>
        <p:spPr>
          <a:xfrm>
            <a:off x="838200" y="1577652"/>
            <a:ext cx="10515600" cy="5280348"/>
          </a:xfrm>
        </p:spPr>
        <p:txBody>
          <a:bodyPr>
            <a:normAutofit fontScale="85000" lnSpcReduction="20000"/>
          </a:bodyPr>
          <a:lstStyle/>
          <a:p>
            <a:pPr marL="0" indent="0">
              <a:buNone/>
            </a:pPr>
            <a:r>
              <a:rPr lang="en-US" dirty="0"/>
              <a:t>Principles: LACRALO wants to </a:t>
            </a:r>
            <a:r>
              <a:rPr lang="en-US" u="sng" dirty="0"/>
              <a:t>encourage broad participation</a:t>
            </a:r>
            <a:r>
              <a:rPr lang="en-US" dirty="0"/>
              <a:t>. It also recognizes the </a:t>
            </a:r>
            <a:r>
              <a:rPr lang="en-US" u="sng" dirty="0"/>
              <a:t>value that ALSs provide in representing interests</a:t>
            </a:r>
            <a:r>
              <a:rPr lang="en-US" dirty="0"/>
              <a:t>.</a:t>
            </a:r>
          </a:p>
          <a:p>
            <a:pPr marL="0" indent="0">
              <a:buNone/>
            </a:pPr>
            <a:r>
              <a:rPr lang="en-US" dirty="0"/>
              <a:t> </a:t>
            </a:r>
          </a:p>
          <a:p>
            <a:r>
              <a:rPr lang="en-US" dirty="0"/>
              <a:t>Given these principles, there was broad support for allowing individual end users to participate in all LACRALO activities, including chairing working groups (which means they could be members of the board). </a:t>
            </a:r>
          </a:p>
          <a:p>
            <a:r>
              <a:rPr lang="en-US" dirty="0"/>
              <a:t>We should define a model for this participation, for example a “virtual?” organization of individual users, as in other RALOs. </a:t>
            </a:r>
          </a:p>
          <a:p>
            <a:r>
              <a:rPr lang="en-US" dirty="0"/>
              <a:t>We need to update LACRALO documents immediately (next 2 months) to respond to a requirement coming out of the ALAC review, in which LACRALO is the only non-compliant RALO. This can be done even before resolving the pending issue of which (if any) elected positions individual members might hold. </a:t>
            </a:r>
          </a:p>
          <a:p>
            <a:r>
              <a:rPr lang="en-US" dirty="0"/>
              <a:t>The group came very close to an agreement about individual members and elected positions. There was very broad support (but not full consensus) on:</a:t>
            </a:r>
          </a:p>
          <a:p>
            <a:pPr lvl="1"/>
            <a:r>
              <a:rPr lang="en-US" dirty="0"/>
              <a:t>Individual members can chair working groups, and be elected to the ALAC</a:t>
            </a:r>
          </a:p>
          <a:p>
            <a:pPr lvl="1"/>
            <a:r>
              <a:rPr lang="en-US" dirty="0"/>
              <a:t>But not be elected to Chair or Secretary of LACRALO (but they still could form part of the board if they chaired a working group)</a:t>
            </a:r>
          </a:p>
          <a:p>
            <a:pPr lvl="1"/>
            <a:endParaRPr lang="en-US" dirty="0"/>
          </a:p>
        </p:txBody>
      </p:sp>
      <p:sp>
        <p:nvSpPr>
          <p:cNvPr id="5" name="Slide Number Placeholder 4">
            <a:extLst>
              <a:ext uri="{FF2B5EF4-FFF2-40B4-BE49-F238E27FC236}">
                <a16:creationId xmlns:a16="http://schemas.microsoft.com/office/drawing/2014/main" id="{1F4B0869-B4C4-AD48-98FB-3EBB41450296}"/>
              </a:ext>
            </a:extLst>
          </p:cNvPr>
          <p:cNvSpPr>
            <a:spLocks noGrp="1"/>
          </p:cNvSpPr>
          <p:nvPr>
            <p:ph type="sldNum" sz="quarter" idx="12"/>
          </p:nvPr>
        </p:nvSpPr>
        <p:spPr/>
        <p:txBody>
          <a:bodyPr/>
          <a:lstStyle/>
          <a:p>
            <a:fld id="{90CF213A-A3A3-5D47-BF03-CA193286F40F}" type="slidenum">
              <a:rPr lang="en-US" smtClean="0"/>
              <a:t>14</a:t>
            </a:fld>
            <a:endParaRPr lang="en-US"/>
          </a:p>
        </p:txBody>
      </p:sp>
      <p:pic>
        <p:nvPicPr>
          <p:cNvPr id="6" name="Picture 5" descr="CBI_rgb.eps">
            <a:extLst>
              <a:ext uri="{FF2B5EF4-FFF2-40B4-BE49-F238E27FC236}">
                <a16:creationId xmlns:a16="http://schemas.microsoft.com/office/drawing/2014/main" id="{427F9375-B06D-CF4D-88F4-32D785FFF3D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6044" y="223742"/>
            <a:ext cx="996367" cy="510828"/>
          </a:xfrm>
          <a:prstGeom prst="rect">
            <a:avLst/>
          </a:prstGeom>
          <a:noFill/>
        </p:spPr>
      </p:pic>
      <p:pic>
        <p:nvPicPr>
          <p:cNvPr id="7" name="Picture 6">
            <a:extLst>
              <a:ext uri="{FF2B5EF4-FFF2-40B4-BE49-F238E27FC236}">
                <a16:creationId xmlns:a16="http://schemas.microsoft.com/office/drawing/2014/main" id="{D80F26EA-1492-3A44-A260-74E616E3D1AC}"/>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extLst>
      <p:ext uri="{BB962C8B-B14F-4D97-AF65-F5344CB8AC3E}">
        <p14:creationId xmlns:p14="http://schemas.microsoft.com/office/powerpoint/2010/main" val="117203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F04449-F202-3745-8717-895C4B928F50}"/>
              </a:ext>
            </a:extLst>
          </p:cNvPr>
          <p:cNvSpPr/>
          <p:nvPr/>
        </p:nvSpPr>
        <p:spPr>
          <a:xfrm>
            <a:off x="639050" y="1690688"/>
            <a:ext cx="10770476" cy="139071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A3D70B-E31D-5545-82BA-3C42616CC829}"/>
              </a:ext>
            </a:extLst>
          </p:cNvPr>
          <p:cNvSpPr>
            <a:spLocks noGrp="1"/>
          </p:cNvSpPr>
          <p:nvPr>
            <p:ph type="title"/>
          </p:nvPr>
        </p:nvSpPr>
        <p:spPr/>
        <p:txBody>
          <a:bodyPr>
            <a:normAutofit/>
          </a:bodyPr>
          <a:lstStyle/>
          <a:p>
            <a:r>
              <a:rPr lang="en-US" sz="3600" dirty="0"/>
              <a:t>Dispute resolution process</a:t>
            </a:r>
          </a:p>
        </p:txBody>
      </p:sp>
      <p:sp>
        <p:nvSpPr>
          <p:cNvPr id="3" name="Content Placeholder 2">
            <a:extLst>
              <a:ext uri="{FF2B5EF4-FFF2-40B4-BE49-F238E27FC236}">
                <a16:creationId xmlns:a16="http://schemas.microsoft.com/office/drawing/2014/main" id="{00A91300-E5CB-4A47-AF52-82DBDA799953}"/>
              </a:ext>
            </a:extLst>
          </p:cNvPr>
          <p:cNvSpPr>
            <a:spLocks noGrp="1"/>
          </p:cNvSpPr>
          <p:nvPr>
            <p:ph idx="1"/>
          </p:nvPr>
        </p:nvSpPr>
        <p:spPr>
          <a:xfrm>
            <a:off x="838200" y="1825625"/>
            <a:ext cx="10515600" cy="4854144"/>
          </a:xfrm>
        </p:spPr>
        <p:txBody>
          <a:bodyPr>
            <a:normAutofit fontScale="92500" lnSpcReduction="20000"/>
          </a:bodyPr>
          <a:lstStyle/>
          <a:p>
            <a:pPr marL="0" indent="0">
              <a:buNone/>
            </a:pPr>
            <a:r>
              <a:rPr lang="en-US" dirty="0"/>
              <a:t>Principle: LACRALO seeks to resolve disputes through </a:t>
            </a:r>
            <a:r>
              <a:rPr lang="en-US" u="sng" dirty="0"/>
              <a:t>consensus-based processes</a:t>
            </a:r>
            <a:r>
              <a:rPr lang="en-US" dirty="0"/>
              <a:t>, yet also has a final </a:t>
            </a:r>
            <a:r>
              <a:rPr lang="en-US" u="sng" dirty="0"/>
              <a:t>decision-making step </a:t>
            </a:r>
            <a:r>
              <a:rPr lang="en-US" dirty="0"/>
              <a:t>if all consensus-based options are exhausted. Also, the process needs to be cost-efficient and use existing resources. </a:t>
            </a:r>
          </a:p>
          <a:p>
            <a:pPr marL="0" indent="0">
              <a:buNone/>
            </a:pPr>
            <a:endParaRPr lang="en-US" dirty="0"/>
          </a:p>
          <a:p>
            <a:r>
              <a:rPr lang="en-US" dirty="0"/>
              <a:t>With this mindset, the group agree on a three-step process:</a:t>
            </a:r>
          </a:p>
          <a:p>
            <a:pPr marL="971550" lvl="1" indent="-514350">
              <a:buFont typeface="+mj-lt"/>
              <a:buAutoNum type="arabicPeriod"/>
            </a:pPr>
            <a:r>
              <a:rPr lang="en-US" dirty="0"/>
              <a:t>Attempt resolution </a:t>
            </a:r>
            <a:r>
              <a:rPr lang="en-US" u="sng" dirty="0"/>
              <a:t>inside LACRALO</a:t>
            </a:r>
            <a:r>
              <a:rPr lang="en-US" dirty="0"/>
              <a:t>, with the board and relevant working groups providing information and advice to the parties to find a solution (perhaps Emeritus Council provides advice). </a:t>
            </a:r>
          </a:p>
          <a:p>
            <a:pPr marL="971550" lvl="1" indent="-514350">
              <a:buFont typeface="+mj-lt"/>
              <a:buAutoNum type="arabicPeriod"/>
            </a:pPr>
            <a:r>
              <a:rPr lang="en-US" dirty="0"/>
              <a:t>ICANN Ombudsman: Use the ICANN ombudsman to have a structured process with an independent party (the ombudsman) to explore a potential resolution. The ombudsman doesn’t have decision-making authority, only helps parties explore options. </a:t>
            </a:r>
          </a:p>
          <a:p>
            <a:pPr marL="971550" lvl="1" indent="-514350">
              <a:buFont typeface="+mj-lt"/>
              <a:buAutoNum type="arabicPeriod"/>
            </a:pPr>
            <a:r>
              <a:rPr lang="en-US" dirty="0"/>
              <a:t>Final decision-making step: If all the previous avenues don’t work, the group proposed a process in which three well-regarded experts in the ICANN orbit are selected to review the issues and provide a final opinion. The experts would volunteer their time. (The group didn’t discuss how to select the experts.)</a:t>
            </a:r>
          </a:p>
        </p:txBody>
      </p:sp>
      <p:sp>
        <p:nvSpPr>
          <p:cNvPr id="4" name="Slide Number Placeholder 3">
            <a:extLst>
              <a:ext uri="{FF2B5EF4-FFF2-40B4-BE49-F238E27FC236}">
                <a16:creationId xmlns:a16="http://schemas.microsoft.com/office/drawing/2014/main" id="{CDFEA1C5-54B5-4F4A-A552-D49C162EFCC3}"/>
              </a:ext>
            </a:extLst>
          </p:cNvPr>
          <p:cNvSpPr>
            <a:spLocks noGrp="1"/>
          </p:cNvSpPr>
          <p:nvPr>
            <p:ph type="sldNum" sz="quarter" idx="12"/>
          </p:nvPr>
        </p:nvSpPr>
        <p:spPr/>
        <p:txBody>
          <a:bodyPr/>
          <a:lstStyle/>
          <a:p>
            <a:fld id="{90CF213A-A3A3-5D47-BF03-CA193286F40F}" type="slidenum">
              <a:rPr lang="en-US" smtClean="0"/>
              <a:t>15</a:t>
            </a:fld>
            <a:endParaRPr lang="en-US"/>
          </a:p>
        </p:txBody>
      </p:sp>
      <p:pic>
        <p:nvPicPr>
          <p:cNvPr id="5" name="Picture 4" descr="CBI_rgb.eps">
            <a:extLst>
              <a:ext uri="{FF2B5EF4-FFF2-40B4-BE49-F238E27FC236}">
                <a16:creationId xmlns:a16="http://schemas.microsoft.com/office/drawing/2014/main" id="{2DC9F3F1-AF86-8845-B4B7-8D63D889C4B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6044" y="223742"/>
            <a:ext cx="996367" cy="510828"/>
          </a:xfrm>
          <a:prstGeom prst="rect">
            <a:avLst/>
          </a:prstGeom>
          <a:noFill/>
        </p:spPr>
      </p:pic>
      <p:pic>
        <p:nvPicPr>
          <p:cNvPr id="6" name="Picture 5">
            <a:extLst>
              <a:ext uri="{FF2B5EF4-FFF2-40B4-BE49-F238E27FC236}">
                <a16:creationId xmlns:a16="http://schemas.microsoft.com/office/drawing/2014/main" id="{0FD9FA7A-E6AB-A74C-995C-E215417D413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extLst>
      <p:ext uri="{BB962C8B-B14F-4D97-AF65-F5344CB8AC3E}">
        <p14:creationId xmlns:p14="http://schemas.microsoft.com/office/powerpoint/2010/main" val="1757737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58338D-279E-E348-AD22-AC58680E40BA}"/>
              </a:ext>
            </a:extLst>
          </p:cNvPr>
          <p:cNvSpPr>
            <a:spLocks noGrp="1"/>
          </p:cNvSpPr>
          <p:nvPr>
            <p:ph type="title"/>
          </p:nvPr>
        </p:nvSpPr>
        <p:spPr/>
        <p:txBody>
          <a:bodyPr>
            <a:normAutofit/>
          </a:bodyPr>
          <a:lstStyle/>
          <a:p>
            <a:r>
              <a:rPr lang="en-US" sz="3600" dirty="0"/>
              <a:t>Emeritus Council</a:t>
            </a:r>
          </a:p>
        </p:txBody>
      </p:sp>
      <p:sp>
        <p:nvSpPr>
          <p:cNvPr id="3" name="Content Placeholder 2">
            <a:extLst>
              <a:ext uri="{FF2B5EF4-FFF2-40B4-BE49-F238E27FC236}">
                <a16:creationId xmlns:a16="http://schemas.microsoft.com/office/drawing/2014/main" id="{D3F99D5F-FCE9-9549-A5CC-7F15CC7EFFC8}"/>
              </a:ext>
            </a:extLst>
          </p:cNvPr>
          <p:cNvSpPr>
            <a:spLocks noGrp="1"/>
          </p:cNvSpPr>
          <p:nvPr>
            <p:ph idx="1"/>
          </p:nvPr>
        </p:nvSpPr>
        <p:spPr/>
        <p:txBody>
          <a:bodyPr/>
          <a:lstStyle/>
          <a:p>
            <a:r>
              <a:rPr lang="en-US" dirty="0"/>
              <a:t>Primary focus should be on mentoring, orientation and onboarding new members and new leaders</a:t>
            </a:r>
          </a:p>
          <a:p>
            <a:r>
              <a:rPr lang="en-US" dirty="0"/>
              <a:t>Revise current draft to better reflect that</a:t>
            </a:r>
          </a:p>
          <a:p>
            <a:r>
              <a:rPr lang="en-US" dirty="0"/>
              <a:t>There may be some role in advising on LACRALO disputes, but we now have a separate dispute resolution plan</a:t>
            </a:r>
          </a:p>
        </p:txBody>
      </p:sp>
      <p:sp>
        <p:nvSpPr>
          <p:cNvPr id="4" name="Slide Number Placeholder 3">
            <a:extLst>
              <a:ext uri="{FF2B5EF4-FFF2-40B4-BE49-F238E27FC236}">
                <a16:creationId xmlns:a16="http://schemas.microsoft.com/office/drawing/2014/main" id="{65D5779C-465B-CD4D-B772-1BB07FE17CCF}"/>
              </a:ext>
            </a:extLst>
          </p:cNvPr>
          <p:cNvSpPr>
            <a:spLocks noGrp="1"/>
          </p:cNvSpPr>
          <p:nvPr>
            <p:ph type="sldNum" sz="quarter" idx="12"/>
          </p:nvPr>
        </p:nvSpPr>
        <p:spPr/>
        <p:txBody>
          <a:bodyPr/>
          <a:lstStyle/>
          <a:p>
            <a:fld id="{90CF213A-A3A3-5D47-BF03-CA193286F40F}" type="slidenum">
              <a:rPr lang="en-US" smtClean="0"/>
              <a:t>16</a:t>
            </a:fld>
            <a:endParaRPr lang="en-US"/>
          </a:p>
        </p:txBody>
      </p:sp>
      <p:pic>
        <p:nvPicPr>
          <p:cNvPr id="5" name="Picture 4" descr="CBI_rgb.eps">
            <a:extLst>
              <a:ext uri="{FF2B5EF4-FFF2-40B4-BE49-F238E27FC236}">
                <a16:creationId xmlns:a16="http://schemas.microsoft.com/office/drawing/2014/main" id="{F9C2FCEE-B966-6048-8821-AD9882EF1A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6044" y="223742"/>
            <a:ext cx="996367" cy="510828"/>
          </a:xfrm>
          <a:prstGeom prst="rect">
            <a:avLst/>
          </a:prstGeom>
          <a:noFill/>
        </p:spPr>
      </p:pic>
      <p:pic>
        <p:nvPicPr>
          <p:cNvPr id="6" name="Picture 5">
            <a:extLst>
              <a:ext uri="{FF2B5EF4-FFF2-40B4-BE49-F238E27FC236}">
                <a16:creationId xmlns:a16="http://schemas.microsoft.com/office/drawing/2014/main" id="{7F275B5A-8EC7-A446-B910-261B3954E11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extLst>
      <p:ext uri="{BB962C8B-B14F-4D97-AF65-F5344CB8AC3E}">
        <p14:creationId xmlns:p14="http://schemas.microsoft.com/office/powerpoint/2010/main" val="1236241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599B41-24BB-5448-B00A-F31A1A4D6A38}"/>
              </a:ext>
            </a:extLst>
          </p:cNvPr>
          <p:cNvSpPr>
            <a:spLocks noGrp="1"/>
          </p:cNvSpPr>
          <p:nvPr>
            <p:ph type="title"/>
          </p:nvPr>
        </p:nvSpPr>
        <p:spPr/>
        <p:txBody>
          <a:bodyPr>
            <a:normAutofit/>
          </a:bodyPr>
          <a:lstStyle/>
          <a:p>
            <a:r>
              <a:rPr lang="en-US" sz="3600" dirty="0"/>
              <a:t>Pending points without agreement</a:t>
            </a:r>
          </a:p>
        </p:txBody>
      </p:sp>
      <p:sp>
        <p:nvSpPr>
          <p:cNvPr id="3" name="Content Placeholder 2">
            <a:extLst>
              <a:ext uri="{FF2B5EF4-FFF2-40B4-BE49-F238E27FC236}">
                <a16:creationId xmlns:a16="http://schemas.microsoft.com/office/drawing/2014/main" id="{8630E2B9-3460-E34E-B487-68CFF05ABAAC}"/>
              </a:ext>
            </a:extLst>
          </p:cNvPr>
          <p:cNvSpPr>
            <a:spLocks noGrp="1"/>
          </p:cNvSpPr>
          <p:nvPr>
            <p:ph idx="1"/>
          </p:nvPr>
        </p:nvSpPr>
        <p:spPr>
          <a:xfrm>
            <a:off x="681925" y="1690687"/>
            <a:ext cx="10957301" cy="4772106"/>
          </a:xfrm>
        </p:spPr>
        <p:txBody>
          <a:bodyPr>
            <a:normAutofit fontScale="70000" lnSpcReduction="20000"/>
          </a:bodyPr>
          <a:lstStyle/>
          <a:p>
            <a:pPr marL="0" indent="0">
              <a:buNone/>
            </a:pPr>
            <a:r>
              <a:rPr lang="en-US" dirty="0"/>
              <a:t>Country co-efficient</a:t>
            </a:r>
          </a:p>
          <a:p>
            <a:r>
              <a:rPr lang="en-US" dirty="0"/>
              <a:t>With the new, proposed rotating voting system to select leadership, there were different opinions around whether to maintain the country-coefficient calculation that creates a system of “one country, one vote”</a:t>
            </a:r>
          </a:p>
          <a:p>
            <a:r>
              <a:rPr lang="en-US" dirty="0"/>
              <a:t>There are two different views about whether this system is “fair”. For some, it is essential to maintain an “equitable” approach that doesn’t let big countries dominate. In this view, the rotation system is a separate issue from this “equitable” principle. For others, it goes against the idea that LACRALO is made up of ALSs, and those ALSs should select leaders and make decisions.  In this second point of view, LACRALO can achieve a sense of equity through the rotating sub-regions, restrict voting to active ALSs, and be explicit about the intent of rotating positions among countries even inside of the sub-regions.</a:t>
            </a:r>
          </a:p>
          <a:p>
            <a:r>
              <a:rPr lang="en-US" dirty="0"/>
              <a:t>Participants agreed to run some voting simulations to have more information to make a decision.</a:t>
            </a:r>
          </a:p>
          <a:p>
            <a:endParaRPr lang="en-US" dirty="0"/>
          </a:p>
          <a:p>
            <a:pPr marL="0" indent="0">
              <a:buNone/>
            </a:pPr>
            <a:r>
              <a:rPr lang="en-US" dirty="0"/>
              <a:t>Individual membership eligibility to hold positions</a:t>
            </a:r>
          </a:p>
          <a:p>
            <a:r>
              <a:rPr lang="en-US" dirty="0"/>
              <a:t>As mentioned previously, there was very broad support (but not full consensus) on:</a:t>
            </a:r>
          </a:p>
          <a:p>
            <a:pPr lvl="1"/>
            <a:r>
              <a:rPr lang="en-US" dirty="0"/>
              <a:t>Individual members can chair working groups, and be elected to the ALAC</a:t>
            </a:r>
          </a:p>
          <a:p>
            <a:pPr lvl="1"/>
            <a:r>
              <a:rPr lang="en-US" dirty="0"/>
              <a:t>But not be elected to Chair or Secretary of LACRALO (but they still could form part of the board if they chaired a working group)</a:t>
            </a:r>
          </a:p>
          <a:p>
            <a:endParaRPr lang="en-US" dirty="0"/>
          </a:p>
        </p:txBody>
      </p:sp>
      <p:sp>
        <p:nvSpPr>
          <p:cNvPr id="4" name="Slide Number Placeholder 3">
            <a:extLst>
              <a:ext uri="{FF2B5EF4-FFF2-40B4-BE49-F238E27FC236}">
                <a16:creationId xmlns:a16="http://schemas.microsoft.com/office/drawing/2014/main" id="{FF3E2697-85B8-7D4C-B289-5DFCE114AAB4}"/>
              </a:ext>
            </a:extLst>
          </p:cNvPr>
          <p:cNvSpPr>
            <a:spLocks noGrp="1"/>
          </p:cNvSpPr>
          <p:nvPr>
            <p:ph type="sldNum" sz="quarter" idx="12"/>
          </p:nvPr>
        </p:nvSpPr>
        <p:spPr/>
        <p:txBody>
          <a:bodyPr/>
          <a:lstStyle/>
          <a:p>
            <a:fld id="{90CF213A-A3A3-5D47-BF03-CA193286F40F}" type="slidenum">
              <a:rPr lang="en-US" smtClean="0"/>
              <a:t>17</a:t>
            </a:fld>
            <a:endParaRPr lang="en-US"/>
          </a:p>
        </p:txBody>
      </p:sp>
      <p:pic>
        <p:nvPicPr>
          <p:cNvPr id="5" name="Picture 4" descr="CBI_rgb.eps">
            <a:extLst>
              <a:ext uri="{FF2B5EF4-FFF2-40B4-BE49-F238E27FC236}">
                <a16:creationId xmlns:a16="http://schemas.microsoft.com/office/drawing/2014/main" id="{E1D49671-B27E-2544-92AE-E570FAEE943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6044" y="223742"/>
            <a:ext cx="996367" cy="510828"/>
          </a:xfrm>
          <a:prstGeom prst="rect">
            <a:avLst/>
          </a:prstGeom>
          <a:noFill/>
        </p:spPr>
      </p:pic>
      <p:pic>
        <p:nvPicPr>
          <p:cNvPr id="6" name="Picture 5">
            <a:extLst>
              <a:ext uri="{FF2B5EF4-FFF2-40B4-BE49-F238E27FC236}">
                <a16:creationId xmlns:a16="http://schemas.microsoft.com/office/drawing/2014/main" id="{BC8ED19D-B27C-644E-BA54-4486DD2E751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extLst>
      <p:ext uri="{BB962C8B-B14F-4D97-AF65-F5344CB8AC3E}">
        <p14:creationId xmlns:p14="http://schemas.microsoft.com/office/powerpoint/2010/main" val="2327198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C9C0-F3C8-CB4D-A53F-85F8895B8BD4}"/>
              </a:ext>
            </a:extLst>
          </p:cNvPr>
          <p:cNvSpPr>
            <a:spLocks noGrp="1"/>
          </p:cNvSpPr>
          <p:nvPr>
            <p:ph type="ctrTitle"/>
          </p:nvPr>
        </p:nvSpPr>
        <p:spPr/>
        <p:txBody>
          <a:bodyPr>
            <a:normAutofit/>
          </a:bodyPr>
          <a:lstStyle/>
          <a:p>
            <a:r>
              <a:rPr lang="en-US" sz="4600" b="1" dirty="0"/>
              <a:t>NEXT STEPS</a:t>
            </a:r>
            <a:endParaRPr lang="en-US" sz="4600" dirty="0"/>
          </a:p>
        </p:txBody>
      </p:sp>
      <p:sp>
        <p:nvSpPr>
          <p:cNvPr id="3" name="Slide Number Placeholder 2">
            <a:extLst>
              <a:ext uri="{FF2B5EF4-FFF2-40B4-BE49-F238E27FC236}">
                <a16:creationId xmlns:a16="http://schemas.microsoft.com/office/drawing/2014/main" id="{D2CD2798-5176-C344-ABFE-9F7A67AA0EF6}"/>
              </a:ext>
            </a:extLst>
          </p:cNvPr>
          <p:cNvSpPr>
            <a:spLocks noGrp="1"/>
          </p:cNvSpPr>
          <p:nvPr>
            <p:ph type="sldNum" sz="quarter" idx="12"/>
          </p:nvPr>
        </p:nvSpPr>
        <p:spPr/>
        <p:txBody>
          <a:bodyPr/>
          <a:lstStyle/>
          <a:p>
            <a:fld id="{90CF213A-A3A3-5D47-BF03-CA193286F40F}" type="slidenum">
              <a:rPr lang="en-US" smtClean="0"/>
              <a:t>18</a:t>
            </a:fld>
            <a:endParaRPr lang="en-US"/>
          </a:p>
        </p:txBody>
      </p:sp>
      <p:pic>
        <p:nvPicPr>
          <p:cNvPr id="4" name="Picture 3" descr="CBI_rgb.eps">
            <a:extLst>
              <a:ext uri="{FF2B5EF4-FFF2-40B4-BE49-F238E27FC236}">
                <a16:creationId xmlns:a16="http://schemas.microsoft.com/office/drawing/2014/main" id="{5F3B4EE6-8042-6A43-AB8A-0AD081031829}"/>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6044" y="223742"/>
            <a:ext cx="996367" cy="510828"/>
          </a:xfrm>
          <a:prstGeom prst="rect">
            <a:avLst/>
          </a:prstGeom>
          <a:noFill/>
        </p:spPr>
      </p:pic>
      <p:pic>
        <p:nvPicPr>
          <p:cNvPr id="5" name="Picture 4">
            <a:extLst>
              <a:ext uri="{FF2B5EF4-FFF2-40B4-BE49-F238E27FC236}">
                <a16:creationId xmlns:a16="http://schemas.microsoft.com/office/drawing/2014/main" id="{531434A6-3F58-904E-AEDE-2AB1E73ACEE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extLst>
      <p:ext uri="{BB962C8B-B14F-4D97-AF65-F5344CB8AC3E}">
        <p14:creationId xmlns:p14="http://schemas.microsoft.com/office/powerpoint/2010/main" val="2988999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1F2B2-7D15-B84C-B597-55D18EC1C886}"/>
              </a:ext>
            </a:extLst>
          </p:cNvPr>
          <p:cNvSpPr>
            <a:spLocks noGrp="1"/>
          </p:cNvSpPr>
          <p:nvPr>
            <p:ph type="title"/>
          </p:nvPr>
        </p:nvSpPr>
        <p:spPr/>
        <p:txBody>
          <a:bodyPr>
            <a:normAutofit/>
          </a:bodyPr>
          <a:lstStyle/>
          <a:p>
            <a:r>
              <a:rPr lang="en-US" sz="3600" dirty="0"/>
              <a:t>Key challenges looking ahead</a:t>
            </a:r>
          </a:p>
        </p:txBody>
      </p:sp>
      <p:sp>
        <p:nvSpPr>
          <p:cNvPr id="3" name="Content Placeholder 2">
            <a:extLst>
              <a:ext uri="{FF2B5EF4-FFF2-40B4-BE49-F238E27FC236}">
                <a16:creationId xmlns:a16="http://schemas.microsoft.com/office/drawing/2014/main" id="{0F9DDA8E-963D-A24A-9E91-74761920151F}"/>
              </a:ext>
            </a:extLst>
          </p:cNvPr>
          <p:cNvSpPr>
            <a:spLocks noGrp="1"/>
          </p:cNvSpPr>
          <p:nvPr>
            <p:ph idx="1"/>
          </p:nvPr>
        </p:nvSpPr>
        <p:spPr/>
        <p:txBody>
          <a:bodyPr/>
          <a:lstStyle/>
          <a:p>
            <a:r>
              <a:rPr lang="en-US" dirty="0"/>
              <a:t>How do we explain ourselves clearly, and help other LACRALO members go through the thought process we just had?</a:t>
            </a:r>
          </a:p>
          <a:p>
            <a:endParaRPr lang="en-US" dirty="0"/>
          </a:p>
          <a:p>
            <a:r>
              <a:rPr lang="en-US" dirty="0"/>
              <a:t>How do we finish the work?</a:t>
            </a:r>
          </a:p>
          <a:p>
            <a:endParaRPr lang="en-US" dirty="0"/>
          </a:p>
          <a:p>
            <a:r>
              <a:rPr lang="en-US" dirty="0"/>
              <a:t>How do we interest / entice people in the purpose and work of LACRALO?</a:t>
            </a:r>
          </a:p>
        </p:txBody>
      </p:sp>
      <p:sp>
        <p:nvSpPr>
          <p:cNvPr id="4" name="Slide Number Placeholder 3">
            <a:extLst>
              <a:ext uri="{FF2B5EF4-FFF2-40B4-BE49-F238E27FC236}">
                <a16:creationId xmlns:a16="http://schemas.microsoft.com/office/drawing/2014/main" id="{6B043D67-E5BD-0D42-8834-FDB954100977}"/>
              </a:ext>
            </a:extLst>
          </p:cNvPr>
          <p:cNvSpPr>
            <a:spLocks noGrp="1"/>
          </p:cNvSpPr>
          <p:nvPr>
            <p:ph type="sldNum" sz="quarter" idx="12"/>
          </p:nvPr>
        </p:nvSpPr>
        <p:spPr/>
        <p:txBody>
          <a:bodyPr/>
          <a:lstStyle/>
          <a:p>
            <a:fld id="{90CF213A-A3A3-5D47-BF03-CA193286F40F}" type="slidenum">
              <a:rPr lang="en-US" smtClean="0"/>
              <a:t>19</a:t>
            </a:fld>
            <a:endParaRPr lang="en-US"/>
          </a:p>
        </p:txBody>
      </p:sp>
      <p:pic>
        <p:nvPicPr>
          <p:cNvPr id="5" name="Picture 4" descr="CBI_rgb.eps">
            <a:extLst>
              <a:ext uri="{FF2B5EF4-FFF2-40B4-BE49-F238E27FC236}">
                <a16:creationId xmlns:a16="http://schemas.microsoft.com/office/drawing/2014/main" id="{830D911F-A65A-C145-A177-BFFE51F624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6044" y="223742"/>
            <a:ext cx="996367" cy="510828"/>
          </a:xfrm>
          <a:prstGeom prst="rect">
            <a:avLst/>
          </a:prstGeom>
          <a:noFill/>
        </p:spPr>
      </p:pic>
      <p:pic>
        <p:nvPicPr>
          <p:cNvPr id="6" name="Picture 5">
            <a:extLst>
              <a:ext uri="{FF2B5EF4-FFF2-40B4-BE49-F238E27FC236}">
                <a16:creationId xmlns:a16="http://schemas.microsoft.com/office/drawing/2014/main" id="{28678859-DD79-7E4F-A6A3-1FAEF26F2E3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extLst>
      <p:ext uri="{BB962C8B-B14F-4D97-AF65-F5344CB8AC3E}">
        <p14:creationId xmlns:p14="http://schemas.microsoft.com/office/powerpoint/2010/main" val="41007861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78A86-4B8C-0B44-9704-B2DE490F1052}"/>
              </a:ext>
            </a:extLst>
          </p:cNvPr>
          <p:cNvSpPr>
            <a:spLocks noGrp="1"/>
          </p:cNvSpPr>
          <p:nvPr>
            <p:ph type="title"/>
          </p:nvPr>
        </p:nvSpPr>
        <p:spPr/>
        <p:txBody>
          <a:bodyPr>
            <a:normAutofit/>
          </a:bodyPr>
          <a:lstStyle/>
          <a:p>
            <a:r>
              <a:rPr lang="en-US" sz="3600" dirty="0"/>
              <a:t>Overview</a:t>
            </a:r>
          </a:p>
        </p:txBody>
      </p:sp>
      <p:sp>
        <p:nvSpPr>
          <p:cNvPr id="4" name="Rectangle 3">
            <a:extLst>
              <a:ext uri="{FF2B5EF4-FFF2-40B4-BE49-F238E27FC236}">
                <a16:creationId xmlns:a16="http://schemas.microsoft.com/office/drawing/2014/main" id="{8E77DE65-FF36-7146-829C-0CFC6E5811D1}"/>
              </a:ext>
            </a:extLst>
          </p:cNvPr>
          <p:cNvSpPr/>
          <p:nvPr/>
        </p:nvSpPr>
        <p:spPr>
          <a:xfrm>
            <a:off x="650327" y="1502688"/>
            <a:ext cx="10891345" cy="4801314"/>
          </a:xfrm>
          <a:prstGeom prst="rect">
            <a:avLst/>
          </a:prstGeom>
        </p:spPr>
        <p:txBody>
          <a:bodyPr wrap="square">
            <a:spAutoFit/>
          </a:bodyPr>
          <a:lstStyle/>
          <a:p>
            <a:r>
              <a:rPr lang="en-US" dirty="0">
                <a:latin typeface="Helvetica" pitchFamily="2" charset="0"/>
                <a:ea typeface="Calibri" panose="020F0502020204030204" pitchFamily="34" charset="0"/>
                <a:cs typeface="Helvetica" pitchFamily="2" charset="0"/>
              </a:rPr>
              <a:t>LACRALO members met in San Juan, Puerto Rico for two days in March to continue a mediation process aimed at helping LACRALO function more effectively as a regional At-Large organization. The purpose of the meeting was to:</a:t>
            </a:r>
            <a:endParaRPr lang="en-US" dirty="0">
              <a:latin typeface="Calibri" panose="020F0502020204030204" pitchFamily="34" charset="0"/>
              <a:ea typeface="Calibri" panose="020F0502020204030204" pitchFamily="34" charset="0"/>
              <a:cs typeface="Microsoft Himalaya" pitchFamily="2" charset="0"/>
            </a:endParaRPr>
          </a:p>
          <a:p>
            <a:r>
              <a:rPr lang="en-US" dirty="0">
                <a:latin typeface="Helvetica" pitchFamily="2" charset="0"/>
                <a:ea typeface="Calibri" panose="020F0502020204030204" pitchFamily="34" charset="0"/>
                <a:cs typeface="Helvetica" pitchFamily="2" charset="0"/>
              </a:rPr>
              <a:t> </a:t>
            </a:r>
            <a:endParaRPr lang="en-US" dirty="0">
              <a:latin typeface="Calibri" panose="020F0502020204030204" pitchFamily="34" charset="0"/>
              <a:ea typeface="Calibri" panose="020F0502020204030204" pitchFamily="34" charset="0"/>
              <a:cs typeface="Microsoft Himalaya" pitchFamily="2" charset="0"/>
            </a:endParaRPr>
          </a:p>
          <a:p>
            <a:pPr marL="342900" marR="0" lvl="0" indent="-342900">
              <a:spcBef>
                <a:spcPts val="0"/>
              </a:spcBef>
              <a:spcAft>
                <a:spcPts val="0"/>
              </a:spcAft>
              <a:buFont typeface="+mj-lt"/>
              <a:buAutoNum type="arabicPeriod"/>
            </a:pPr>
            <a:r>
              <a:rPr lang="en-US" b="1" dirty="0">
                <a:latin typeface="Helvetica" pitchFamily="2" charset="0"/>
                <a:ea typeface="Calibri" panose="020F0502020204030204" pitchFamily="34" charset="0"/>
                <a:cs typeface="Helvetica" pitchFamily="2" charset="0"/>
              </a:rPr>
              <a:t>Take stock of the progress on the 2017 commitments</a:t>
            </a:r>
            <a:r>
              <a:rPr lang="en-US" dirty="0">
                <a:latin typeface="Helvetica" pitchFamily="2" charset="0"/>
                <a:ea typeface="Calibri" panose="020F0502020204030204" pitchFamily="34" charset="0"/>
                <a:cs typeface="Helvetica" pitchFamily="2" charset="0"/>
              </a:rPr>
              <a:t>. Where has LACRALO progressed the most since the first meeting a year ago? What issues need more attention?</a:t>
            </a:r>
            <a:endParaRPr lang="en-US" dirty="0">
              <a:latin typeface="Calibri" panose="020F0502020204030204" pitchFamily="34" charset="0"/>
              <a:ea typeface="Calibri" panose="020F0502020204030204" pitchFamily="34" charset="0"/>
              <a:cs typeface="Microsoft Himalaya" pitchFamily="2" charset="0"/>
            </a:endParaRPr>
          </a:p>
          <a:p>
            <a:pPr marL="342900" marR="0" lvl="0" indent="-342900">
              <a:spcBef>
                <a:spcPts val="0"/>
              </a:spcBef>
              <a:spcAft>
                <a:spcPts val="0"/>
              </a:spcAft>
              <a:buFont typeface="+mj-lt"/>
              <a:buAutoNum type="arabicPeriod"/>
            </a:pPr>
            <a:r>
              <a:rPr lang="en-US" b="1" dirty="0">
                <a:latin typeface="Helvetica" pitchFamily="2" charset="0"/>
                <a:ea typeface="Calibri" panose="020F0502020204030204" pitchFamily="34" charset="0"/>
                <a:cs typeface="Helvetica" pitchFamily="2" charset="0"/>
              </a:rPr>
              <a:t>Discuss and agree on concrete governance proposals</a:t>
            </a:r>
            <a:r>
              <a:rPr lang="en-US" dirty="0">
                <a:latin typeface="Helvetica" pitchFamily="2" charset="0"/>
                <a:ea typeface="Calibri" panose="020F0502020204030204" pitchFamily="34" charset="0"/>
                <a:cs typeface="Helvetica" pitchFamily="2" charset="0"/>
              </a:rPr>
              <a:t>. Building on the outputs of the Governance Working Group during the past 12 months, what recommendations and next steps do participants want to make to the full LACRALO community to update operating principals, metrics, voting procedures and related issues?</a:t>
            </a:r>
            <a:endParaRPr lang="en-US" dirty="0">
              <a:latin typeface="Calibri" panose="020F0502020204030204" pitchFamily="34" charset="0"/>
              <a:ea typeface="Calibri" panose="020F0502020204030204" pitchFamily="34" charset="0"/>
              <a:cs typeface="Microsoft Himalaya" pitchFamily="2" charset="0"/>
            </a:endParaRPr>
          </a:p>
          <a:p>
            <a:r>
              <a:rPr lang="en-US" dirty="0">
                <a:latin typeface="Helvetica" pitchFamily="2" charset="0"/>
                <a:ea typeface="Calibri" panose="020F0502020204030204" pitchFamily="34" charset="0"/>
                <a:cs typeface="Helvetica" pitchFamily="2" charset="0"/>
              </a:rPr>
              <a:t>  </a:t>
            </a:r>
            <a:endParaRPr lang="en-US" dirty="0">
              <a:latin typeface="Calibri" panose="020F0502020204030204" pitchFamily="34" charset="0"/>
              <a:ea typeface="Calibri" panose="020F0502020204030204" pitchFamily="34" charset="0"/>
              <a:cs typeface="Microsoft Himalaya" pitchFamily="2" charset="0"/>
            </a:endParaRPr>
          </a:p>
          <a:p>
            <a:r>
              <a:rPr lang="en-US" dirty="0">
                <a:latin typeface="Helvetica" pitchFamily="2" charset="0"/>
                <a:ea typeface="Calibri" panose="020F0502020204030204" pitchFamily="34" charset="0"/>
                <a:cs typeface="Helvetica" pitchFamily="2" charset="0"/>
              </a:rPr>
              <a:t>Participants achieved those goals and also developed a clearer statement around LACRALO’s common purpose. </a:t>
            </a:r>
            <a:endParaRPr lang="en-US" dirty="0">
              <a:latin typeface="Calibri" panose="020F0502020204030204" pitchFamily="34" charset="0"/>
              <a:ea typeface="Calibri" panose="020F0502020204030204" pitchFamily="34" charset="0"/>
              <a:cs typeface="Microsoft Himalaya" pitchFamily="2" charset="0"/>
            </a:endParaRPr>
          </a:p>
          <a:p>
            <a:r>
              <a:rPr lang="en-US" dirty="0">
                <a:latin typeface="Helvetica" pitchFamily="2" charset="0"/>
                <a:ea typeface="Calibri" panose="020F0502020204030204" pitchFamily="34" charset="0"/>
                <a:cs typeface="Helvetica" pitchFamily="2" charset="0"/>
              </a:rPr>
              <a:t> </a:t>
            </a:r>
            <a:endParaRPr lang="en-US" dirty="0">
              <a:latin typeface="Calibri" panose="020F0502020204030204" pitchFamily="34" charset="0"/>
              <a:ea typeface="Calibri" panose="020F0502020204030204" pitchFamily="34" charset="0"/>
              <a:cs typeface="Microsoft Himalaya" pitchFamily="2" charset="0"/>
            </a:endParaRPr>
          </a:p>
          <a:p>
            <a:r>
              <a:rPr lang="en-US" dirty="0">
                <a:latin typeface="Helvetica" pitchFamily="2" charset="0"/>
                <a:ea typeface="Calibri" panose="020F0502020204030204" pitchFamily="34" charset="0"/>
                <a:cs typeface="Helvetica" pitchFamily="2" charset="0"/>
              </a:rPr>
              <a:t>This document is a summary of the conversations and agreements reached among participants in the meeting (a list of participants is included at the end).</a:t>
            </a:r>
            <a:r>
              <a:rPr lang="en-US" dirty="0">
                <a:latin typeface="Calibri" panose="020F0502020204030204" pitchFamily="34" charset="0"/>
                <a:ea typeface="Calibri" panose="020F0502020204030204" pitchFamily="34" charset="0"/>
                <a:cs typeface="Microsoft Himalaya" pitchFamily="2" charset="0"/>
              </a:rPr>
              <a:t> </a:t>
            </a:r>
            <a:r>
              <a:rPr lang="en-US" dirty="0">
                <a:latin typeface="Helvetica" pitchFamily="2" charset="0"/>
                <a:ea typeface="Calibri" panose="020F0502020204030204" pitchFamily="34" charset="0"/>
                <a:cs typeface="Helvetica" pitchFamily="2" charset="0"/>
              </a:rPr>
              <a:t>Participants concluded the meeting defining the steps ahead to finish this mediation process and engage the rest of the LACRALO network in it.  </a:t>
            </a:r>
            <a:endParaRPr lang="en-US" dirty="0">
              <a:latin typeface="Calibri" panose="020F0502020204030204" pitchFamily="34" charset="0"/>
              <a:ea typeface="Calibri" panose="020F0502020204030204" pitchFamily="34" charset="0"/>
              <a:cs typeface="Microsoft Himalaya" pitchFamily="2" charset="0"/>
            </a:endParaRPr>
          </a:p>
        </p:txBody>
      </p:sp>
      <p:sp>
        <p:nvSpPr>
          <p:cNvPr id="5" name="Slide Number Placeholder 4">
            <a:extLst>
              <a:ext uri="{FF2B5EF4-FFF2-40B4-BE49-F238E27FC236}">
                <a16:creationId xmlns:a16="http://schemas.microsoft.com/office/drawing/2014/main" id="{AD14F67F-4AFD-B447-8757-E58CBA21D939}"/>
              </a:ext>
            </a:extLst>
          </p:cNvPr>
          <p:cNvSpPr>
            <a:spLocks noGrp="1"/>
          </p:cNvSpPr>
          <p:nvPr>
            <p:ph type="sldNum" sz="quarter" idx="12"/>
          </p:nvPr>
        </p:nvSpPr>
        <p:spPr/>
        <p:txBody>
          <a:bodyPr/>
          <a:lstStyle/>
          <a:p>
            <a:fld id="{90CF213A-A3A3-5D47-BF03-CA193286F40F}" type="slidenum">
              <a:rPr lang="en-US" smtClean="0"/>
              <a:t>2</a:t>
            </a:fld>
            <a:endParaRPr lang="en-US"/>
          </a:p>
        </p:txBody>
      </p:sp>
      <p:pic>
        <p:nvPicPr>
          <p:cNvPr id="6" name="Picture 5" descr="CBI_rgb.eps">
            <a:extLst>
              <a:ext uri="{FF2B5EF4-FFF2-40B4-BE49-F238E27FC236}">
                <a16:creationId xmlns:a16="http://schemas.microsoft.com/office/drawing/2014/main" id="{759F643C-FF57-A74B-85DD-87CCFF8F91A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16338" y="337321"/>
            <a:ext cx="996367" cy="510828"/>
          </a:xfrm>
          <a:prstGeom prst="rect">
            <a:avLst/>
          </a:prstGeom>
          <a:noFill/>
        </p:spPr>
      </p:pic>
      <p:pic>
        <p:nvPicPr>
          <p:cNvPr id="7" name="Picture 6">
            <a:extLst>
              <a:ext uri="{FF2B5EF4-FFF2-40B4-BE49-F238E27FC236}">
                <a16:creationId xmlns:a16="http://schemas.microsoft.com/office/drawing/2014/main" id="{897B27C9-333B-3442-8F70-63EC737318B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extLst>
      <p:ext uri="{BB962C8B-B14F-4D97-AF65-F5344CB8AC3E}">
        <p14:creationId xmlns:p14="http://schemas.microsoft.com/office/powerpoint/2010/main" val="14393523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CAF21-580E-604A-B550-102565A06734}"/>
              </a:ext>
            </a:extLst>
          </p:cNvPr>
          <p:cNvSpPr>
            <a:spLocks noGrp="1"/>
          </p:cNvSpPr>
          <p:nvPr>
            <p:ph type="title"/>
          </p:nvPr>
        </p:nvSpPr>
        <p:spPr/>
        <p:txBody>
          <a:bodyPr/>
          <a:lstStyle/>
          <a:p>
            <a:r>
              <a:rPr lang="en-US" sz="3600" dirty="0"/>
              <a:t>Next Steps</a:t>
            </a:r>
          </a:p>
        </p:txBody>
      </p:sp>
      <p:graphicFrame>
        <p:nvGraphicFramePr>
          <p:cNvPr id="4" name="Content Placeholder 3">
            <a:extLst>
              <a:ext uri="{FF2B5EF4-FFF2-40B4-BE49-F238E27FC236}">
                <a16:creationId xmlns:a16="http://schemas.microsoft.com/office/drawing/2014/main" id="{13CF9453-2781-224C-AB27-C14514CE7C0D}"/>
              </a:ext>
            </a:extLst>
          </p:cNvPr>
          <p:cNvGraphicFramePr>
            <a:graphicFrameLocks noGrp="1"/>
          </p:cNvGraphicFramePr>
          <p:nvPr>
            <p:ph idx="1"/>
            <p:extLst>
              <p:ext uri="{D42A27DB-BD31-4B8C-83A1-F6EECF244321}">
                <p14:modId xmlns:p14="http://schemas.microsoft.com/office/powerpoint/2010/main" val="4219565217"/>
              </p:ext>
            </p:extLst>
          </p:nvPr>
        </p:nvGraphicFramePr>
        <p:xfrm>
          <a:off x="609600" y="1277494"/>
          <a:ext cx="10972800" cy="5410200"/>
        </p:xfrm>
        <a:graphic>
          <a:graphicData uri="http://schemas.openxmlformats.org/drawingml/2006/table">
            <a:tbl>
              <a:tblPr firstRow="1" bandRow="1">
                <a:tableStyleId>{5C22544A-7EE6-4342-B048-85BDC9FD1C3A}</a:tableStyleId>
              </a:tblPr>
              <a:tblGrid>
                <a:gridCol w="5543227">
                  <a:extLst>
                    <a:ext uri="{9D8B030D-6E8A-4147-A177-3AD203B41FA5}">
                      <a16:colId xmlns:a16="http://schemas.microsoft.com/office/drawing/2014/main" val="2554022224"/>
                    </a:ext>
                  </a:extLst>
                </a:gridCol>
                <a:gridCol w="5429573">
                  <a:extLst>
                    <a:ext uri="{9D8B030D-6E8A-4147-A177-3AD203B41FA5}">
                      <a16:colId xmlns:a16="http://schemas.microsoft.com/office/drawing/2014/main" val="3420182306"/>
                    </a:ext>
                  </a:extLst>
                </a:gridCol>
              </a:tblGrid>
              <a:tr h="370840">
                <a:tc>
                  <a:txBody>
                    <a:bodyPr/>
                    <a:lstStyle/>
                    <a:p>
                      <a:r>
                        <a:rPr lang="en-US" dirty="0"/>
                        <a:t>WHAT</a:t>
                      </a:r>
                    </a:p>
                  </a:txBody>
                  <a:tcPr/>
                </a:tc>
                <a:tc>
                  <a:txBody>
                    <a:bodyPr/>
                    <a:lstStyle/>
                    <a:p>
                      <a:r>
                        <a:rPr lang="en-US" dirty="0"/>
                        <a:t>WHO and WHEN </a:t>
                      </a:r>
                    </a:p>
                  </a:txBody>
                  <a:tcPr/>
                </a:tc>
                <a:extLst>
                  <a:ext uri="{0D108BD9-81ED-4DB2-BD59-A6C34878D82A}">
                    <a16:rowId xmlns:a16="http://schemas.microsoft.com/office/drawing/2014/main" val="1130291445"/>
                  </a:ext>
                </a:extLst>
              </a:tr>
              <a:tr h="370840">
                <a:tc>
                  <a:txBody>
                    <a:bodyPr/>
                    <a:lstStyle/>
                    <a:p>
                      <a:r>
                        <a:rPr lang="en-US" dirty="0"/>
                        <a:t>Write and send draft </a:t>
                      </a:r>
                      <a:r>
                        <a:rPr lang="en-US" u="sng" dirty="0"/>
                        <a:t>meeting summary </a:t>
                      </a:r>
                      <a:r>
                        <a:rPr lang="en-US" dirty="0"/>
                        <a:t>to participants, then share final version with LACRALO</a:t>
                      </a:r>
                    </a:p>
                  </a:txBody>
                  <a:tcPr/>
                </a:tc>
                <a:tc>
                  <a:txBody>
                    <a:bodyPr/>
                    <a:lstStyle/>
                    <a:p>
                      <a:r>
                        <a:rPr lang="en-US" dirty="0"/>
                        <a:t>David prepares English and Spanish versions within days, gives participants a week to comment, then Humberto sends final version to full </a:t>
                      </a:r>
                      <a:r>
                        <a:rPr lang="en-US" dirty="0" err="1"/>
                        <a:t>listserve</a:t>
                      </a:r>
                      <a:endParaRPr lang="en-US" dirty="0"/>
                    </a:p>
                  </a:txBody>
                  <a:tcPr/>
                </a:tc>
                <a:extLst>
                  <a:ext uri="{0D108BD9-81ED-4DB2-BD59-A6C34878D82A}">
                    <a16:rowId xmlns:a16="http://schemas.microsoft.com/office/drawing/2014/main" val="120160627"/>
                  </a:ext>
                </a:extLst>
              </a:tr>
              <a:tr h="370840">
                <a:tc>
                  <a:txBody>
                    <a:bodyPr/>
                    <a:lstStyle/>
                    <a:p>
                      <a:r>
                        <a:rPr lang="en-US" u="sng" dirty="0"/>
                        <a:t>Share meeting outcomes with colleagues </a:t>
                      </a:r>
                      <a:r>
                        <a:rPr lang="en-US" dirty="0"/>
                        <a:t>and network, once Humberto circulates summary on </a:t>
                      </a:r>
                      <a:r>
                        <a:rPr lang="en-US" dirty="0" err="1"/>
                        <a:t>listserve</a:t>
                      </a:r>
                      <a:r>
                        <a:rPr lang="en-US" dirty="0"/>
                        <a:t>.</a:t>
                      </a:r>
                    </a:p>
                  </a:txBody>
                  <a:tcPr/>
                </a:tc>
                <a:tc>
                  <a:txBody>
                    <a:bodyPr/>
                    <a:lstStyle/>
                    <a:p>
                      <a:r>
                        <a:rPr lang="en-US" dirty="0"/>
                        <a:t>Everyone reaches out this month to colleagues and creates opportunities to share meeting results</a:t>
                      </a:r>
                    </a:p>
                  </a:txBody>
                  <a:tcPr/>
                </a:tc>
                <a:extLst>
                  <a:ext uri="{0D108BD9-81ED-4DB2-BD59-A6C34878D82A}">
                    <a16:rowId xmlns:a16="http://schemas.microsoft.com/office/drawing/2014/main" val="1375102108"/>
                  </a:ext>
                </a:extLst>
              </a:tr>
              <a:tr h="370840">
                <a:tc>
                  <a:txBody>
                    <a:bodyPr/>
                    <a:lstStyle/>
                    <a:p>
                      <a:r>
                        <a:rPr lang="en-US" dirty="0"/>
                        <a:t>Adopt new agreed approach on </a:t>
                      </a:r>
                      <a:r>
                        <a:rPr lang="en-US" u="sng" dirty="0"/>
                        <a:t>individual members</a:t>
                      </a:r>
                      <a:r>
                        <a:rPr lang="en-US" dirty="0"/>
                        <a:t>. Put on wiki, webinar, vote and adopt </a:t>
                      </a:r>
                    </a:p>
                  </a:txBody>
                  <a:tcPr/>
                </a:tc>
                <a:tc>
                  <a:txBody>
                    <a:bodyPr/>
                    <a:lstStyle/>
                    <a:p>
                      <a:r>
                        <a:rPr lang="en-US" dirty="0"/>
                        <a:t>Humberto – gets translation ASAP. Schedule a webinar. </a:t>
                      </a:r>
                    </a:p>
                    <a:p>
                      <a:r>
                        <a:rPr lang="en-US" dirty="0"/>
                        <a:t>Vote before 15-mayo. </a:t>
                      </a:r>
                    </a:p>
                  </a:txBody>
                  <a:tcPr/>
                </a:tc>
                <a:extLst>
                  <a:ext uri="{0D108BD9-81ED-4DB2-BD59-A6C34878D82A}">
                    <a16:rowId xmlns:a16="http://schemas.microsoft.com/office/drawing/2014/main" val="4071444410"/>
                  </a:ext>
                </a:extLst>
              </a:tr>
              <a:tr h="370840">
                <a:tc>
                  <a:txBody>
                    <a:bodyPr/>
                    <a:lstStyle/>
                    <a:p>
                      <a:r>
                        <a:rPr lang="en-US" dirty="0"/>
                        <a:t>Adapt existing </a:t>
                      </a:r>
                      <a:r>
                        <a:rPr lang="en-US" u="sng" dirty="0"/>
                        <a:t>Operating Principles</a:t>
                      </a:r>
                      <a:r>
                        <a:rPr lang="en-US" dirty="0"/>
                        <a:t> document. Includes creating “roadmap” of calls on key issues.  Once we have a new draft, put on wiki for everyone to see. Comment period. Call a vote that ratifies it.</a:t>
                      </a:r>
                    </a:p>
                  </a:txBody>
                  <a:tcPr/>
                </a:tc>
                <a:tc>
                  <a:txBody>
                    <a:bodyPr/>
                    <a:lstStyle/>
                    <a:p>
                      <a:r>
                        <a:rPr lang="en-US" dirty="0"/>
                        <a:t>Governance WG – Starts now in March. Deadline for new version in June. Complete vote and ratification in July  </a:t>
                      </a:r>
                    </a:p>
                  </a:txBody>
                  <a:tcPr/>
                </a:tc>
                <a:extLst>
                  <a:ext uri="{0D108BD9-81ED-4DB2-BD59-A6C34878D82A}">
                    <a16:rowId xmlns:a16="http://schemas.microsoft.com/office/drawing/2014/main" val="1469940889"/>
                  </a:ext>
                </a:extLst>
              </a:tr>
              <a:tr h="370840">
                <a:tc>
                  <a:txBody>
                    <a:bodyPr/>
                    <a:lstStyle/>
                    <a:p>
                      <a:r>
                        <a:rPr lang="en-US" dirty="0"/>
                        <a:t>Metrics – revise based on this meeting</a:t>
                      </a:r>
                    </a:p>
                  </a:txBody>
                  <a:tcPr/>
                </a:tc>
                <a:tc>
                  <a:txBody>
                    <a:bodyPr/>
                    <a:lstStyle/>
                    <a:p>
                      <a:r>
                        <a:rPr lang="en-US" dirty="0"/>
                        <a:t>Alberto Soto – within a month</a:t>
                      </a:r>
                    </a:p>
                  </a:txBody>
                  <a:tcPr/>
                </a:tc>
                <a:extLst>
                  <a:ext uri="{0D108BD9-81ED-4DB2-BD59-A6C34878D82A}">
                    <a16:rowId xmlns:a16="http://schemas.microsoft.com/office/drawing/2014/main" val="1410408489"/>
                  </a:ext>
                </a:extLst>
              </a:tr>
              <a:tr h="370840">
                <a:tc>
                  <a:txBody>
                    <a:bodyPr/>
                    <a:lstStyle/>
                    <a:p>
                      <a:r>
                        <a:rPr lang="en-US" dirty="0"/>
                        <a:t>Emeritus Council – update to reflect conversation </a:t>
                      </a:r>
                    </a:p>
                  </a:txBody>
                  <a:tcPr/>
                </a:tc>
                <a:tc>
                  <a:txBody>
                    <a:bodyPr/>
                    <a:lstStyle/>
                    <a:p>
                      <a:r>
                        <a:rPr lang="en-US" dirty="0"/>
                        <a:t>Sylvia and WG completes by April. </a:t>
                      </a:r>
                    </a:p>
                  </a:txBody>
                  <a:tcPr/>
                </a:tc>
                <a:extLst>
                  <a:ext uri="{0D108BD9-81ED-4DB2-BD59-A6C34878D82A}">
                    <a16:rowId xmlns:a16="http://schemas.microsoft.com/office/drawing/2014/main" val="2606331470"/>
                  </a:ext>
                </a:extLst>
              </a:tr>
              <a:tr h="370840">
                <a:tc>
                  <a:txBody>
                    <a:bodyPr/>
                    <a:lstStyle/>
                    <a:p>
                      <a:r>
                        <a:rPr lang="en-US" dirty="0"/>
                        <a:t>Rules of procedure. Once ready, put on wiki for longer comment period. Then make a clean draft and new period to review and adopt</a:t>
                      </a:r>
                    </a:p>
                  </a:txBody>
                  <a:tcPr/>
                </a:tc>
                <a:tc>
                  <a:txBody>
                    <a:bodyPr/>
                    <a:lstStyle/>
                    <a:p>
                      <a:r>
                        <a:rPr lang="en-US" dirty="0"/>
                        <a:t>Governance WG – expect to finalize a clean draft by July this year. Get a vote by Barcelona meeting</a:t>
                      </a:r>
                    </a:p>
                  </a:txBody>
                  <a:tcPr/>
                </a:tc>
                <a:extLst>
                  <a:ext uri="{0D108BD9-81ED-4DB2-BD59-A6C34878D82A}">
                    <a16:rowId xmlns:a16="http://schemas.microsoft.com/office/drawing/2014/main" val="2886230717"/>
                  </a:ext>
                </a:extLst>
              </a:tr>
            </a:tbl>
          </a:graphicData>
        </a:graphic>
      </p:graphicFrame>
      <p:sp>
        <p:nvSpPr>
          <p:cNvPr id="6" name="Slide Number Placeholder 5">
            <a:extLst>
              <a:ext uri="{FF2B5EF4-FFF2-40B4-BE49-F238E27FC236}">
                <a16:creationId xmlns:a16="http://schemas.microsoft.com/office/drawing/2014/main" id="{80445C9E-79C4-0C4B-852E-ECAB2EC5486E}"/>
              </a:ext>
            </a:extLst>
          </p:cNvPr>
          <p:cNvSpPr>
            <a:spLocks noGrp="1"/>
          </p:cNvSpPr>
          <p:nvPr>
            <p:ph type="sldNum" sz="quarter" idx="12"/>
          </p:nvPr>
        </p:nvSpPr>
        <p:spPr/>
        <p:txBody>
          <a:bodyPr/>
          <a:lstStyle/>
          <a:p>
            <a:pPr>
              <a:defRPr/>
            </a:pPr>
            <a:fld id="{AEE9D37E-32C4-9F43-BA05-A6B11B0AC12B}" type="slidenum">
              <a:rPr lang="en-US" altLang="en-US" smtClean="0"/>
              <a:pPr>
                <a:defRPr/>
              </a:pPr>
              <a:t>20</a:t>
            </a:fld>
            <a:endParaRPr lang="en-US" altLang="en-US"/>
          </a:p>
        </p:txBody>
      </p:sp>
      <p:pic>
        <p:nvPicPr>
          <p:cNvPr id="7" name="Picture 6" descr="CBI_rgb.eps">
            <a:extLst>
              <a:ext uri="{FF2B5EF4-FFF2-40B4-BE49-F238E27FC236}">
                <a16:creationId xmlns:a16="http://schemas.microsoft.com/office/drawing/2014/main" id="{ADBDDBEC-9F12-3740-AF4B-5F3508BC761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6044" y="223742"/>
            <a:ext cx="996367" cy="510828"/>
          </a:xfrm>
          <a:prstGeom prst="rect">
            <a:avLst/>
          </a:prstGeom>
          <a:noFill/>
        </p:spPr>
      </p:pic>
      <p:pic>
        <p:nvPicPr>
          <p:cNvPr id="8" name="Picture 7">
            <a:extLst>
              <a:ext uri="{FF2B5EF4-FFF2-40B4-BE49-F238E27FC236}">
                <a16:creationId xmlns:a16="http://schemas.microsoft.com/office/drawing/2014/main" id="{472E3D98-34C9-DB4B-91EE-720A1BEC9A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extLst>
      <p:ext uri="{BB962C8B-B14F-4D97-AF65-F5344CB8AC3E}">
        <p14:creationId xmlns:p14="http://schemas.microsoft.com/office/powerpoint/2010/main" val="42472646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1F2B2-7D15-B84C-B597-55D18EC1C886}"/>
              </a:ext>
            </a:extLst>
          </p:cNvPr>
          <p:cNvSpPr>
            <a:spLocks noGrp="1"/>
          </p:cNvSpPr>
          <p:nvPr>
            <p:ph type="title"/>
          </p:nvPr>
        </p:nvSpPr>
        <p:spPr>
          <a:xfrm>
            <a:off x="100208" y="956112"/>
            <a:ext cx="3571680" cy="5822515"/>
          </a:xfrm>
        </p:spPr>
        <p:style>
          <a:lnRef idx="1">
            <a:schemeClr val="accent4"/>
          </a:lnRef>
          <a:fillRef idx="2">
            <a:schemeClr val="accent4"/>
          </a:fillRef>
          <a:effectRef idx="1">
            <a:schemeClr val="accent4"/>
          </a:effectRef>
          <a:fontRef idx="minor">
            <a:schemeClr val="dk1"/>
          </a:fontRef>
        </p:style>
        <p:txBody>
          <a:bodyPr>
            <a:normAutofit/>
          </a:bodyPr>
          <a:lstStyle/>
          <a:p>
            <a:r>
              <a:rPr lang="en-US" sz="3600" dirty="0"/>
              <a:t>Our Commitments to Each Other</a:t>
            </a:r>
          </a:p>
        </p:txBody>
      </p:sp>
      <p:sp>
        <p:nvSpPr>
          <p:cNvPr id="4" name="Slide Number Placeholder 3">
            <a:extLst>
              <a:ext uri="{FF2B5EF4-FFF2-40B4-BE49-F238E27FC236}">
                <a16:creationId xmlns:a16="http://schemas.microsoft.com/office/drawing/2014/main" id="{6B043D67-E5BD-0D42-8834-FDB954100977}"/>
              </a:ext>
            </a:extLst>
          </p:cNvPr>
          <p:cNvSpPr>
            <a:spLocks noGrp="1"/>
          </p:cNvSpPr>
          <p:nvPr>
            <p:ph type="sldNum" sz="quarter" idx="12"/>
          </p:nvPr>
        </p:nvSpPr>
        <p:spPr/>
        <p:txBody>
          <a:bodyPr/>
          <a:lstStyle/>
          <a:p>
            <a:fld id="{90CF213A-A3A3-5D47-BF03-CA193286F40F}" type="slidenum">
              <a:rPr lang="en-US" smtClean="0"/>
              <a:t>21</a:t>
            </a:fld>
            <a:endParaRPr lang="en-US"/>
          </a:p>
        </p:txBody>
      </p:sp>
      <p:pic>
        <p:nvPicPr>
          <p:cNvPr id="5" name="Picture 4" descr="CBI_rgb.eps">
            <a:extLst>
              <a:ext uri="{FF2B5EF4-FFF2-40B4-BE49-F238E27FC236}">
                <a16:creationId xmlns:a16="http://schemas.microsoft.com/office/drawing/2014/main" id="{830D911F-A65A-C145-A177-BFFE51F624D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6044" y="223742"/>
            <a:ext cx="996367" cy="510828"/>
          </a:xfrm>
          <a:prstGeom prst="rect">
            <a:avLst/>
          </a:prstGeom>
          <a:noFill/>
        </p:spPr>
      </p:pic>
      <p:pic>
        <p:nvPicPr>
          <p:cNvPr id="6" name="Picture 5">
            <a:extLst>
              <a:ext uri="{FF2B5EF4-FFF2-40B4-BE49-F238E27FC236}">
                <a16:creationId xmlns:a16="http://schemas.microsoft.com/office/drawing/2014/main" id="{28678859-DD79-7E4F-A6A3-1FAEF26F2E3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pic>
        <p:nvPicPr>
          <p:cNvPr id="10" name="Picture 9">
            <a:extLst>
              <a:ext uri="{FF2B5EF4-FFF2-40B4-BE49-F238E27FC236}">
                <a16:creationId xmlns:a16="http://schemas.microsoft.com/office/drawing/2014/main" id="{D02757AD-025B-F54E-B8B1-DA6D8D907C44}"/>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rot="5400000">
            <a:off x="3340325" y="525779"/>
            <a:ext cx="6722196" cy="5812077"/>
          </a:xfrm>
          <a:prstGeom prst="rect">
            <a:avLst/>
          </a:prstGeom>
        </p:spPr>
      </p:pic>
      <p:sp>
        <p:nvSpPr>
          <p:cNvPr id="11" name="Rounded Rectangular Callout 10">
            <a:extLst>
              <a:ext uri="{FF2B5EF4-FFF2-40B4-BE49-F238E27FC236}">
                <a16:creationId xmlns:a16="http://schemas.microsoft.com/office/drawing/2014/main" id="{0362D04D-9C3E-3B49-BFBA-C6A1B303804C}"/>
              </a:ext>
            </a:extLst>
          </p:cNvPr>
          <p:cNvSpPr/>
          <p:nvPr/>
        </p:nvSpPr>
        <p:spPr>
          <a:xfrm>
            <a:off x="9982200" y="2716785"/>
            <a:ext cx="1660211" cy="1140840"/>
          </a:xfrm>
          <a:prstGeom prst="wedgeRoundRectCallout">
            <a:avLst>
              <a:gd name="adj1" fmla="val -66444"/>
              <a:gd name="adj2" fmla="val 27434"/>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i="1" dirty="0"/>
              <a:t>Zoom in and read them!</a:t>
            </a:r>
          </a:p>
        </p:txBody>
      </p:sp>
    </p:spTree>
    <p:extLst>
      <p:ext uri="{BB962C8B-B14F-4D97-AF65-F5344CB8AC3E}">
        <p14:creationId xmlns:p14="http://schemas.microsoft.com/office/powerpoint/2010/main" val="27150833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C9C0-F3C8-CB4D-A53F-85F8895B8BD4}"/>
              </a:ext>
            </a:extLst>
          </p:cNvPr>
          <p:cNvSpPr>
            <a:spLocks noGrp="1"/>
          </p:cNvSpPr>
          <p:nvPr>
            <p:ph type="ctrTitle"/>
          </p:nvPr>
        </p:nvSpPr>
        <p:spPr/>
        <p:txBody>
          <a:bodyPr>
            <a:normAutofit/>
          </a:bodyPr>
          <a:lstStyle/>
          <a:p>
            <a:r>
              <a:rPr lang="en-US" sz="4600" b="1" dirty="0"/>
              <a:t>KEYPAD POLLING RESULTS</a:t>
            </a:r>
            <a:endParaRPr lang="en-US" sz="4600" dirty="0"/>
          </a:p>
        </p:txBody>
      </p:sp>
      <p:sp>
        <p:nvSpPr>
          <p:cNvPr id="3" name="Slide Number Placeholder 2">
            <a:extLst>
              <a:ext uri="{FF2B5EF4-FFF2-40B4-BE49-F238E27FC236}">
                <a16:creationId xmlns:a16="http://schemas.microsoft.com/office/drawing/2014/main" id="{D2CD2798-5176-C344-ABFE-9F7A67AA0EF6}"/>
              </a:ext>
            </a:extLst>
          </p:cNvPr>
          <p:cNvSpPr>
            <a:spLocks noGrp="1"/>
          </p:cNvSpPr>
          <p:nvPr>
            <p:ph type="sldNum" sz="quarter" idx="12"/>
          </p:nvPr>
        </p:nvSpPr>
        <p:spPr/>
        <p:txBody>
          <a:bodyPr/>
          <a:lstStyle/>
          <a:p>
            <a:fld id="{90CF213A-A3A3-5D47-BF03-CA193286F40F}" type="slidenum">
              <a:rPr lang="en-US" smtClean="0"/>
              <a:t>22</a:t>
            </a:fld>
            <a:endParaRPr lang="en-US"/>
          </a:p>
        </p:txBody>
      </p:sp>
      <p:pic>
        <p:nvPicPr>
          <p:cNvPr id="4" name="Picture 3" descr="CBI_rgb.eps">
            <a:extLst>
              <a:ext uri="{FF2B5EF4-FFF2-40B4-BE49-F238E27FC236}">
                <a16:creationId xmlns:a16="http://schemas.microsoft.com/office/drawing/2014/main" id="{51317E20-D047-7F4B-928B-E4D1AC8451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6044" y="223742"/>
            <a:ext cx="996367" cy="510828"/>
          </a:xfrm>
          <a:prstGeom prst="rect">
            <a:avLst/>
          </a:prstGeom>
          <a:noFill/>
        </p:spPr>
      </p:pic>
      <p:pic>
        <p:nvPicPr>
          <p:cNvPr id="5" name="Picture 4">
            <a:extLst>
              <a:ext uri="{FF2B5EF4-FFF2-40B4-BE49-F238E27FC236}">
                <a16:creationId xmlns:a16="http://schemas.microsoft.com/office/drawing/2014/main" id="{18730A37-3F8A-8C4D-A0A3-65ED2DBE1B4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extLst>
      <p:ext uri="{BB962C8B-B14F-4D97-AF65-F5344CB8AC3E}">
        <p14:creationId xmlns:p14="http://schemas.microsoft.com/office/powerpoint/2010/main" val="12147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title="Question Text"/>
          <p:cNvSpPr>
            <a:spLocks noGrp="1"/>
          </p:cNvSpPr>
          <p:nvPr>
            <p:ph type="title"/>
          </p:nvPr>
        </p:nvSpPr>
        <p:spPr/>
        <p:txBody>
          <a:bodyPr/>
          <a:lstStyle/>
          <a:p>
            <a:r>
              <a:rPr lang="en-US" altLang="en-US" dirty="0">
                <a:ea typeface="MS PGothic" charset="-128"/>
              </a:rPr>
              <a:t>How well does this Common Purpose statement represent my views? </a:t>
            </a:r>
          </a:p>
        </p:txBody>
      </p:sp>
      <p:sp>
        <p:nvSpPr>
          <p:cNvPr id="13314" name="TPAnswers" title="Answer Text"/>
          <p:cNvSpPr>
            <a:spLocks noGrp="1"/>
          </p:cNvSpPr>
          <p:nvPr>
            <p:ph idx="1"/>
            <p:custDataLst>
              <p:tags r:id="rId2"/>
            </p:custDataLst>
          </p:nvPr>
        </p:nvSpPr>
        <p:spPr>
          <a:xfrm>
            <a:off x="1113295" y="2195513"/>
            <a:ext cx="4114800" cy="4525963"/>
          </a:xfrm>
        </p:spPr>
        <p:txBody>
          <a:bodyPr>
            <a:normAutofit/>
          </a:bodyPr>
          <a:lstStyle/>
          <a:p>
            <a:pPr marL="514350" indent="-514350">
              <a:buFont typeface="Arial" charset="0"/>
              <a:buAutoNum type="alphaUcPeriod"/>
            </a:pPr>
            <a:r>
              <a:rPr lang="en-US" altLang="en-US" dirty="0">
                <a:ea typeface="MS PGothic" charset="-128"/>
              </a:rPr>
              <a:t>Very well / </a:t>
            </a:r>
            <a:r>
              <a:rPr lang="en-US" altLang="en-US" dirty="0" err="1">
                <a:ea typeface="MS PGothic" charset="-128"/>
              </a:rPr>
              <a:t>Muy</a:t>
            </a:r>
            <a:r>
              <a:rPr lang="en-US" altLang="en-US" dirty="0">
                <a:ea typeface="MS PGothic" charset="-128"/>
              </a:rPr>
              <a:t> </a:t>
            </a:r>
            <a:r>
              <a:rPr lang="en-US" altLang="en-US" dirty="0" err="1">
                <a:ea typeface="MS PGothic" charset="-128"/>
              </a:rPr>
              <a:t>bien</a:t>
            </a:r>
            <a:endParaRPr lang="en-US" altLang="en-US" dirty="0">
              <a:ea typeface="MS PGothic" charset="-128"/>
            </a:endParaRPr>
          </a:p>
          <a:p>
            <a:pPr marL="514350" indent="-514350">
              <a:buFont typeface="Arial" charset="0"/>
              <a:buAutoNum type="alphaUcPeriod"/>
            </a:pPr>
            <a:r>
              <a:rPr lang="en-US" altLang="en-US" dirty="0">
                <a:ea typeface="MS PGothic" charset="-128"/>
              </a:rPr>
              <a:t>Well / Bien</a:t>
            </a:r>
          </a:p>
          <a:p>
            <a:pPr marL="514350" indent="-514350">
              <a:buFont typeface="Arial" charset="0"/>
              <a:buAutoNum type="alphaUcPeriod"/>
            </a:pPr>
            <a:r>
              <a:rPr lang="en-US" altLang="en-US" dirty="0">
                <a:ea typeface="MS PGothic" charset="-128"/>
              </a:rPr>
              <a:t>So-so / Mas o </a:t>
            </a:r>
            <a:r>
              <a:rPr lang="en-US" altLang="en-US" dirty="0" err="1">
                <a:ea typeface="MS PGothic" charset="-128"/>
              </a:rPr>
              <a:t>menos</a:t>
            </a:r>
            <a:endParaRPr lang="en-US" altLang="en-US" dirty="0">
              <a:ea typeface="MS PGothic" charset="-128"/>
            </a:endParaRPr>
          </a:p>
          <a:p>
            <a:pPr marL="514350" indent="-514350">
              <a:buFont typeface="Arial" charset="0"/>
              <a:buAutoNum type="alphaUcPeriod"/>
            </a:pPr>
            <a:r>
              <a:rPr lang="en-US" altLang="en-US" dirty="0">
                <a:ea typeface="MS PGothic" charset="-128"/>
              </a:rPr>
              <a:t>Not well/No mucho</a:t>
            </a:r>
          </a:p>
        </p:txBody>
      </p:sp>
      <p:pic>
        <p:nvPicPr>
          <p:cNvPr id="9" name="TPChart" title="Results Chart">
            <a:extLst>
              <a:ext uri="{FF2B5EF4-FFF2-40B4-BE49-F238E27FC236}">
                <a16:creationId xmlns:a16="http://schemas.microsoft.com/office/drawing/2014/main" id="{10DD2D12-E782-B04A-AC24-DB50638CEBD3}"/>
              </a:ext>
            </a:extLst>
          </p:cNvPr>
          <p:cNvPicPr>
            <a:picLocks/>
          </p:cNvPicPr>
          <p:nvPr>
            <p:custDataLst>
              <p:tags r:id="rId3"/>
            </p:custDataLst>
          </p:nvPr>
        </p:nvPicPr>
        <p:blipFill>
          <a:blip r:embed="rId5" cstate="print">
            <a:extLst>
              <a:ext uri="{28A0092B-C50C-407E-A947-70E740481C1C}">
                <a14:useLocalDpi xmlns:a14="http://schemas.microsoft.com/office/drawing/2010/main"/>
              </a:ext>
            </a:extLst>
          </a:blip>
          <a:stretch>
            <a:fillRect/>
          </a:stretch>
        </p:blipFill>
        <p:spPr>
          <a:xfrm>
            <a:off x="6096000" y="1714500"/>
            <a:ext cx="4572000" cy="5143500"/>
          </a:xfrm>
          <a:prstGeom prst="rect">
            <a:avLst/>
          </a:prstGeom>
        </p:spPr>
      </p:pic>
      <p:sp>
        <p:nvSpPr>
          <p:cNvPr id="10" name="Slide Number Placeholder 9">
            <a:extLst>
              <a:ext uri="{FF2B5EF4-FFF2-40B4-BE49-F238E27FC236}">
                <a16:creationId xmlns:a16="http://schemas.microsoft.com/office/drawing/2014/main" id="{2ABA8597-AD04-754E-A5A2-FA88000536CA}"/>
              </a:ext>
            </a:extLst>
          </p:cNvPr>
          <p:cNvSpPr>
            <a:spLocks noGrp="1"/>
          </p:cNvSpPr>
          <p:nvPr>
            <p:ph type="sldNum" sz="quarter" idx="12"/>
          </p:nvPr>
        </p:nvSpPr>
        <p:spPr/>
        <p:txBody>
          <a:bodyPr/>
          <a:lstStyle/>
          <a:p>
            <a:pPr>
              <a:defRPr/>
            </a:pPr>
            <a:fld id="{AEE9D37E-32C4-9F43-BA05-A6B11B0AC12B}" type="slidenum">
              <a:rPr lang="en-US" altLang="en-US" smtClean="0"/>
              <a:pPr>
                <a:defRPr/>
              </a:pPr>
              <a:t>23</a:t>
            </a:fld>
            <a:endParaRPr lang="en-US" altLang="en-US"/>
          </a:p>
        </p:txBody>
      </p:sp>
      <p:sp>
        <p:nvSpPr>
          <p:cNvPr id="11" name="Oval Callout 10">
            <a:extLst>
              <a:ext uri="{FF2B5EF4-FFF2-40B4-BE49-F238E27FC236}">
                <a16:creationId xmlns:a16="http://schemas.microsoft.com/office/drawing/2014/main" id="{6657A002-5124-734A-A89D-8F25428A48A3}"/>
              </a:ext>
            </a:extLst>
          </p:cNvPr>
          <p:cNvSpPr/>
          <p:nvPr/>
        </p:nvSpPr>
        <p:spPr>
          <a:xfrm>
            <a:off x="9190494" y="2867186"/>
            <a:ext cx="2391905" cy="1270861"/>
          </a:xfrm>
          <a:prstGeom prst="wedgeEllipseCallout">
            <a:avLst>
              <a:gd name="adj1" fmla="val -44362"/>
              <a:gd name="adj2" fmla="val 126859"/>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t>This vote was a mistake, she misunderstood the question</a:t>
            </a:r>
          </a:p>
        </p:txBody>
      </p:sp>
      <p:pic>
        <p:nvPicPr>
          <p:cNvPr id="14" name="Picture 13" descr="CBI_rgb.eps">
            <a:extLst>
              <a:ext uri="{FF2B5EF4-FFF2-40B4-BE49-F238E27FC236}">
                <a16:creationId xmlns:a16="http://schemas.microsoft.com/office/drawing/2014/main" id="{0F9E073E-AF47-E64A-B98D-14145002D18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46044" y="223742"/>
            <a:ext cx="996367" cy="510828"/>
          </a:xfrm>
          <a:prstGeom prst="rect">
            <a:avLst/>
          </a:prstGeom>
          <a:noFill/>
        </p:spPr>
      </p:pic>
      <p:pic>
        <p:nvPicPr>
          <p:cNvPr id="15" name="Picture 14">
            <a:extLst>
              <a:ext uri="{FF2B5EF4-FFF2-40B4-BE49-F238E27FC236}">
                <a16:creationId xmlns:a16="http://schemas.microsoft.com/office/drawing/2014/main" id="{FAB0B822-667B-854D-B15A-9EB4081EA05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title="Question Text"/>
          <p:cNvSpPr>
            <a:spLocks noGrp="1"/>
          </p:cNvSpPr>
          <p:nvPr>
            <p:ph type="title"/>
          </p:nvPr>
        </p:nvSpPr>
        <p:spPr>
          <a:xfrm>
            <a:off x="609600" y="418474"/>
            <a:ext cx="10972800" cy="1143000"/>
          </a:xfrm>
        </p:spPr>
        <p:txBody>
          <a:bodyPr/>
          <a:lstStyle/>
          <a:p>
            <a:r>
              <a:rPr lang="en-US" altLang="en-US" sz="3400" dirty="0">
                <a:ea typeface="MS PGothic" charset="-128"/>
              </a:rPr>
              <a:t>I’m clear about what we have agreed to in this meeting? </a:t>
            </a:r>
            <a:br>
              <a:rPr lang="en-US" altLang="en-US" sz="3400" dirty="0">
                <a:ea typeface="MS PGothic" charset="-128"/>
              </a:rPr>
            </a:br>
            <a:r>
              <a:rPr lang="en-US" altLang="en-US" sz="3400" dirty="0">
                <a:ea typeface="MS PGothic" charset="-128"/>
              </a:rPr>
              <a:t>¿</a:t>
            </a:r>
            <a:r>
              <a:rPr lang="en-US" altLang="en-US" sz="3400" dirty="0" err="1">
                <a:ea typeface="MS PGothic" charset="-128"/>
              </a:rPr>
              <a:t>Tengo</a:t>
            </a:r>
            <a:r>
              <a:rPr lang="en-US" altLang="en-US" sz="3400" dirty="0">
                <a:ea typeface="MS PGothic" charset="-128"/>
              </a:rPr>
              <a:t> </a:t>
            </a:r>
            <a:r>
              <a:rPr lang="en-US" altLang="en-US" sz="3400" dirty="0" err="1">
                <a:ea typeface="MS PGothic" charset="-128"/>
              </a:rPr>
              <a:t>claridad</a:t>
            </a:r>
            <a:r>
              <a:rPr lang="en-US" altLang="en-US" sz="3400" dirty="0">
                <a:ea typeface="MS PGothic" charset="-128"/>
              </a:rPr>
              <a:t> </a:t>
            </a:r>
            <a:r>
              <a:rPr lang="en-US" altLang="en-US" sz="3400" dirty="0" err="1">
                <a:ea typeface="MS PGothic" charset="-128"/>
              </a:rPr>
              <a:t>sobre</a:t>
            </a:r>
            <a:r>
              <a:rPr lang="en-US" altLang="en-US" sz="3400" dirty="0">
                <a:ea typeface="MS PGothic" charset="-128"/>
              </a:rPr>
              <a:t> lo que </a:t>
            </a:r>
            <a:r>
              <a:rPr lang="en-US" altLang="en-US" sz="3400" dirty="0" err="1">
                <a:ea typeface="MS PGothic" charset="-128"/>
              </a:rPr>
              <a:t>acordamos</a:t>
            </a:r>
            <a:r>
              <a:rPr lang="en-US" altLang="en-US" sz="3400" dirty="0">
                <a:ea typeface="MS PGothic" charset="-128"/>
              </a:rPr>
              <a:t> </a:t>
            </a:r>
            <a:r>
              <a:rPr lang="en-US" altLang="en-US" sz="3400" dirty="0" err="1">
                <a:ea typeface="MS PGothic" charset="-128"/>
              </a:rPr>
              <a:t>en</a:t>
            </a:r>
            <a:r>
              <a:rPr lang="en-US" altLang="en-US" sz="3400" dirty="0">
                <a:ea typeface="MS PGothic" charset="-128"/>
              </a:rPr>
              <a:t> </a:t>
            </a:r>
            <a:r>
              <a:rPr lang="en-US" altLang="en-US" sz="3400" dirty="0" err="1">
                <a:ea typeface="MS PGothic" charset="-128"/>
              </a:rPr>
              <a:t>esta</a:t>
            </a:r>
            <a:r>
              <a:rPr lang="en-US" altLang="en-US" sz="3400" dirty="0">
                <a:ea typeface="MS PGothic" charset="-128"/>
              </a:rPr>
              <a:t> reunion?</a:t>
            </a:r>
          </a:p>
        </p:txBody>
      </p:sp>
      <p:sp>
        <p:nvSpPr>
          <p:cNvPr id="13314" name="TPAnswers" title="Answer Text"/>
          <p:cNvSpPr>
            <a:spLocks noGrp="1"/>
          </p:cNvSpPr>
          <p:nvPr>
            <p:ph idx="1"/>
            <p:custDataLst>
              <p:tags r:id="rId2"/>
            </p:custDataLst>
          </p:nvPr>
        </p:nvSpPr>
        <p:spPr>
          <a:xfrm>
            <a:off x="491446" y="2576245"/>
            <a:ext cx="4594262" cy="4525963"/>
          </a:xfrm>
        </p:spPr>
        <p:txBody>
          <a:bodyPr>
            <a:normAutofit/>
          </a:bodyPr>
          <a:lstStyle/>
          <a:p>
            <a:pPr marL="514350" indent="-514350">
              <a:buFont typeface="Arial" charset="0"/>
              <a:buAutoNum type="alphaUcPeriod"/>
            </a:pPr>
            <a:r>
              <a:rPr lang="en-US" altLang="en-US" dirty="0">
                <a:ea typeface="MS PGothic" charset="-128"/>
              </a:rPr>
              <a:t>Very clear! / </a:t>
            </a:r>
            <a:r>
              <a:rPr lang="en-US" altLang="en-US" dirty="0" err="1">
                <a:ea typeface="MS PGothic" charset="-128"/>
              </a:rPr>
              <a:t>Muy</a:t>
            </a:r>
            <a:r>
              <a:rPr lang="en-US" altLang="en-US" dirty="0">
                <a:ea typeface="MS PGothic" charset="-128"/>
              </a:rPr>
              <a:t> </a:t>
            </a:r>
            <a:r>
              <a:rPr lang="en-US" altLang="en-US" dirty="0" err="1">
                <a:ea typeface="MS PGothic" charset="-128"/>
              </a:rPr>
              <a:t>claro</a:t>
            </a:r>
            <a:r>
              <a:rPr lang="en-US" altLang="en-US" dirty="0">
                <a:ea typeface="MS PGothic" charset="-128"/>
              </a:rPr>
              <a:t>!</a:t>
            </a:r>
          </a:p>
          <a:p>
            <a:pPr marL="514350" indent="-514350">
              <a:buFont typeface="Arial" charset="0"/>
              <a:buAutoNum type="alphaUcPeriod"/>
            </a:pPr>
            <a:r>
              <a:rPr lang="en-US" altLang="en-US" dirty="0">
                <a:ea typeface="MS PGothic" charset="-128"/>
              </a:rPr>
              <a:t>Clear / Claro</a:t>
            </a:r>
          </a:p>
          <a:p>
            <a:pPr marL="514350" indent="-514350">
              <a:buFont typeface="Arial" charset="0"/>
              <a:buAutoNum type="alphaUcPeriod"/>
            </a:pPr>
            <a:r>
              <a:rPr lang="en-US" altLang="en-US" dirty="0">
                <a:ea typeface="MS PGothic" charset="-128"/>
              </a:rPr>
              <a:t>So-so / Mas o </a:t>
            </a:r>
            <a:r>
              <a:rPr lang="en-US" altLang="en-US" dirty="0" err="1">
                <a:ea typeface="MS PGothic" charset="-128"/>
              </a:rPr>
              <a:t>menos</a:t>
            </a:r>
            <a:endParaRPr lang="en-US" altLang="en-US" dirty="0">
              <a:ea typeface="MS PGothic" charset="-128"/>
            </a:endParaRPr>
          </a:p>
          <a:p>
            <a:pPr marL="514350" indent="-514350">
              <a:buFont typeface="Arial" charset="0"/>
              <a:buAutoNum type="alphaUcPeriod"/>
            </a:pPr>
            <a:r>
              <a:rPr lang="en-US" altLang="en-US" dirty="0">
                <a:ea typeface="MS PGothic" charset="-128"/>
              </a:rPr>
              <a:t>Totally lost / No </a:t>
            </a:r>
            <a:r>
              <a:rPr lang="en-US" altLang="en-US" dirty="0" err="1">
                <a:ea typeface="MS PGothic" charset="-128"/>
              </a:rPr>
              <a:t>entiendo</a:t>
            </a:r>
            <a:r>
              <a:rPr lang="en-US" altLang="en-US" dirty="0">
                <a:ea typeface="MS PGothic" charset="-128"/>
              </a:rPr>
              <a:t> nada</a:t>
            </a:r>
          </a:p>
        </p:txBody>
      </p:sp>
      <p:pic>
        <p:nvPicPr>
          <p:cNvPr id="7" name="TPChart" title="Results Chart">
            <a:extLst>
              <a:ext uri="{FF2B5EF4-FFF2-40B4-BE49-F238E27FC236}">
                <a16:creationId xmlns:a16="http://schemas.microsoft.com/office/drawing/2014/main" id="{A4413F94-1335-9547-BB1F-F5ED52AEE98A}"/>
              </a:ext>
            </a:extLst>
          </p:cNvPr>
          <p:cNvPicPr>
            <a:picLocks/>
          </p:cNvPicPr>
          <p:nvPr>
            <p:custDataLst>
              <p:tags r:id="rId3"/>
            </p:custDataLst>
          </p:nvPr>
        </p:nvPicPr>
        <p:blipFill>
          <a:blip r:embed="rId5" cstate="print">
            <a:extLst>
              <a:ext uri="{28A0092B-C50C-407E-A947-70E740481C1C}">
                <a14:useLocalDpi xmlns:a14="http://schemas.microsoft.com/office/drawing/2010/main"/>
              </a:ext>
            </a:extLst>
          </a:blip>
          <a:stretch>
            <a:fillRect/>
          </a:stretch>
        </p:blipFill>
        <p:spPr>
          <a:xfrm>
            <a:off x="6783917" y="1610833"/>
            <a:ext cx="4572000" cy="5143500"/>
          </a:xfrm>
          <a:prstGeom prst="rect">
            <a:avLst/>
          </a:prstGeom>
        </p:spPr>
      </p:pic>
      <p:sp>
        <p:nvSpPr>
          <p:cNvPr id="8" name="Slide Number Placeholder 7">
            <a:extLst>
              <a:ext uri="{FF2B5EF4-FFF2-40B4-BE49-F238E27FC236}">
                <a16:creationId xmlns:a16="http://schemas.microsoft.com/office/drawing/2014/main" id="{4F997288-0479-7F4D-B0FB-E9AEFC859BC1}"/>
              </a:ext>
            </a:extLst>
          </p:cNvPr>
          <p:cNvSpPr>
            <a:spLocks noGrp="1"/>
          </p:cNvSpPr>
          <p:nvPr>
            <p:ph type="sldNum" sz="quarter" idx="12"/>
          </p:nvPr>
        </p:nvSpPr>
        <p:spPr/>
        <p:txBody>
          <a:bodyPr/>
          <a:lstStyle/>
          <a:p>
            <a:pPr>
              <a:defRPr/>
            </a:pPr>
            <a:fld id="{AEE9D37E-32C4-9F43-BA05-A6B11B0AC12B}" type="slidenum">
              <a:rPr lang="en-US" altLang="en-US" smtClean="0"/>
              <a:pPr>
                <a:defRPr/>
              </a:pPr>
              <a:t>24</a:t>
            </a:fld>
            <a:endParaRPr lang="en-US" altLang="en-US"/>
          </a:p>
        </p:txBody>
      </p:sp>
      <p:pic>
        <p:nvPicPr>
          <p:cNvPr id="11" name="Picture 10" descr="CBI_rgb.eps">
            <a:extLst>
              <a:ext uri="{FF2B5EF4-FFF2-40B4-BE49-F238E27FC236}">
                <a16:creationId xmlns:a16="http://schemas.microsoft.com/office/drawing/2014/main" id="{7F512CF4-DEE0-CC43-B844-EDCDC904941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46044" y="223742"/>
            <a:ext cx="996367" cy="510828"/>
          </a:xfrm>
          <a:prstGeom prst="rect">
            <a:avLst/>
          </a:prstGeom>
          <a:noFill/>
        </p:spPr>
      </p:pic>
      <p:pic>
        <p:nvPicPr>
          <p:cNvPr id="12" name="Picture 11">
            <a:extLst>
              <a:ext uri="{FF2B5EF4-FFF2-40B4-BE49-F238E27FC236}">
                <a16:creationId xmlns:a16="http://schemas.microsoft.com/office/drawing/2014/main" id="{0C5114D3-5F5B-9C47-8A13-3E538E5A147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title="Question Text"/>
          <p:cNvSpPr>
            <a:spLocks noGrp="1"/>
          </p:cNvSpPr>
          <p:nvPr>
            <p:ph type="title"/>
          </p:nvPr>
        </p:nvSpPr>
        <p:spPr/>
        <p:txBody>
          <a:bodyPr/>
          <a:lstStyle/>
          <a:p>
            <a:r>
              <a:rPr lang="en-US" altLang="en-US" sz="2800" dirty="0">
                <a:ea typeface="MS PGothic" charset="-128"/>
              </a:rPr>
              <a:t>Will we be able to complete this work after the meeting? </a:t>
            </a:r>
            <a:br>
              <a:rPr lang="en-US" altLang="en-US" sz="2800" dirty="0">
                <a:ea typeface="MS PGothic" charset="-128"/>
              </a:rPr>
            </a:br>
            <a:r>
              <a:rPr lang="en-US" altLang="en-US" sz="2800" dirty="0">
                <a:ea typeface="MS PGothic" charset="-128"/>
              </a:rPr>
              <a:t>¿</a:t>
            </a:r>
            <a:r>
              <a:rPr lang="en-US" altLang="en-US" sz="2800" dirty="0" err="1">
                <a:ea typeface="MS PGothic" charset="-128"/>
              </a:rPr>
              <a:t>Seramos</a:t>
            </a:r>
            <a:r>
              <a:rPr lang="en-US" altLang="en-US" sz="2800" dirty="0">
                <a:ea typeface="MS PGothic" charset="-128"/>
              </a:rPr>
              <a:t> </a:t>
            </a:r>
            <a:r>
              <a:rPr lang="en-US" altLang="en-US" sz="2800" dirty="0" err="1">
                <a:ea typeface="MS PGothic" charset="-128"/>
              </a:rPr>
              <a:t>capaces</a:t>
            </a:r>
            <a:r>
              <a:rPr lang="en-US" altLang="en-US" sz="2800" dirty="0">
                <a:ea typeface="MS PGothic" charset="-128"/>
              </a:rPr>
              <a:t> de </a:t>
            </a:r>
            <a:r>
              <a:rPr lang="en-US" altLang="en-US" sz="2800" dirty="0" err="1">
                <a:ea typeface="MS PGothic" charset="-128"/>
              </a:rPr>
              <a:t>terminar</a:t>
            </a:r>
            <a:r>
              <a:rPr lang="en-US" altLang="en-US" sz="2800" dirty="0">
                <a:ea typeface="MS PGothic" charset="-128"/>
              </a:rPr>
              <a:t> </a:t>
            </a:r>
            <a:r>
              <a:rPr lang="en-US" altLang="en-US" sz="2800" dirty="0" err="1">
                <a:ea typeface="MS PGothic" charset="-128"/>
              </a:rPr>
              <a:t>este</a:t>
            </a:r>
            <a:r>
              <a:rPr lang="en-US" altLang="en-US" sz="2800" dirty="0">
                <a:ea typeface="MS PGothic" charset="-128"/>
              </a:rPr>
              <a:t> </a:t>
            </a:r>
            <a:r>
              <a:rPr lang="en-US" altLang="en-US" sz="2800" dirty="0" err="1">
                <a:ea typeface="MS PGothic" charset="-128"/>
              </a:rPr>
              <a:t>trabajo</a:t>
            </a:r>
            <a:r>
              <a:rPr lang="en-US" altLang="en-US" sz="2800" dirty="0">
                <a:ea typeface="MS PGothic" charset="-128"/>
              </a:rPr>
              <a:t> </a:t>
            </a:r>
            <a:r>
              <a:rPr lang="en-US" altLang="en-US" sz="2800" dirty="0" err="1">
                <a:ea typeface="MS PGothic" charset="-128"/>
              </a:rPr>
              <a:t>después</a:t>
            </a:r>
            <a:r>
              <a:rPr lang="en-US" altLang="en-US" sz="2800" dirty="0">
                <a:ea typeface="MS PGothic" charset="-128"/>
              </a:rPr>
              <a:t> de la reunion?</a:t>
            </a:r>
          </a:p>
        </p:txBody>
      </p:sp>
      <p:sp>
        <p:nvSpPr>
          <p:cNvPr id="13314" name="TPAnswers" title="Answer Text"/>
          <p:cNvSpPr>
            <a:spLocks noGrp="1"/>
          </p:cNvSpPr>
          <p:nvPr>
            <p:ph idx="1"/>
            <p:custDataLst>
              <p:tags r:id="rId2"/>
            </p:custDataLst>
          </p:nvPr>
        </p:nvSpPr>
        <p:spPr>
          <a:xfrm>
            <a:off x="609600" y="2493335"/>
            <a:ext cx="4114800" cy="4525963"/>
          </a:xfrm>
        </p:spPr>
        <p:txBody>
          <a:bodyPr>
            <a:normAutofit/>
          </a:bodyPr>
          <a:lstStyle/>
          <a:p>
            <a:pPr marL="514350" indent="-514350">
              <a:buFont typeface="Arial" charset="0"/>
              <a:buAutoNum type="alphaUcPeriod"/>
            </a:pPr>
            <a:r>
              <a:rPr lang="en-US" altLang="en-US" sz="2800" dirty="0">
                <a:ea typeface="MS PGothic" charset="-128"/>
              </a:rPr>
              <a:t>Absolutely! / ¡</a:t>
            </a:r>
            <a:r>
              <a:rPr lang="en-US" altLang="en-US" sz="2800" dirty="0" err="1">
                <a:ea typeface="MS PGothic" charset="-128"/>
              </a:rPr>
              <a:t>Absolutamente</a:t>
            </a:r>
            <a:r>
              <a:rPr lang="en-US" altLang="en-US" sz="2800" dirty="0">
                <a:ea typeface="MS PGothic" charset="-128"/>
              </a:rPr>
              <a:t>!</a:t>
            </a:r>
          </a:p>
          <a:p>
            <a:pPr marL="514350" indent="-514350">
              <a:buFont typeface="Arial" charset="0"/>
              <a:buAutoNum type="alphaUcPeriod"/>
            </a:pPr>
            <a:r>
              <a:rPr lang="en-US" altLang="en-US" sz="2800" dirty="0">
                <a:ea typeface="MS PGothic" charset="-128"/>
              </a:rPr>
              <a:t>I think so / </a:t>
            </a:r>
            <a:r>
              <a:rPr lang="en-US" altLang="en-US" sz="2800" dirty="0" err="1">
                <a:ea typeface="MS PGothic" charset="-128"/>
              </a:rPr>
              <a:t>Creo</a:t>
            </a:r>
            <a:r>
              <a:rPr lang="en-US" altLang="en-US" sz="2800" dirty="0">
                <a:ea typeface="MS PGothic" charset="-128"/>
              </a:rPr>
              <a:t> que </a:t>
            </a:r>
            <a:r>
              <a:rPr lang="en-US" altLang="en-US" sz="2800" dirty="0" err="1">
                <a:ea typeface="MS PGothic" charset="-128"/>
              </a:rPr>
              <a:t>sí</a:t>
            </a:r>
            <a:endParaRPr lang="en-US" altLang="en-US" sz="2800" dirty="0">
              <a:ea typeface="MS PGothic" charset="-128"/>
            </a:endParaRPr>
          </a:p>
          <a:p>
            <a:pPr marL="514350" indent="-514350">
              <a:buFont typeface="Arial" charset="0"/>
              <a:buAutoNum type="alphaUcPeriod"/>
            </a:pPr>
            <a:r>
              <a:rPr lang="en-US" altLang="en-US" sz="2800" dirty="0">
                <a:ea typeface="MS PGothic" charset="-128"/>
              </a:rPr>
              <a:t>Difficult to predict / </a:t>
            </a:r>
            <a:r>
              <a:rPr lang="es-ES_tradnl" altLang="en-US" sz="2800" dirty="0" err="1">
                <a:ea typeface="MS PGothic" charset="-128"/>
              </a:rPr>
              <a:t>Dificil</a:t>
            </a:r>
            <a:r>
              <a:rPr lang="es-ES_tradnl" altLang="en-US" sz="2800" dirty="0">
                <a:ea typeface="MS PGothic" charset="-128"/>
              </a:rPr>
              <a:t> predecir</a:t>
            </a:r>
          </a:p>
          <a:p>
            <a:pPr marL="514350" indent="-514350">
              <a:buFont typeface="Arial" charset="0"/>
              <a:buAutoNum type="alphaUcPeriod"/>
            </a:pPr>
            <a:r>
              <a:rPr lang="en-US" altLang="en-US" sz="2800" dirty="0">
                <a:ea typeface="MS PGothic" charset="-128"/>
              </a:rPr>
              <a:t>No </a:t>
            </a:r>
          </a:p>
        </p:txBody>
      </p:sp>
      <p:pic>
        <p:nvPicPr>
          <p:cNvPr id="5" name="TPChart" title="Results Chart">
            <a:extLst>
              <a:ext uri="{FF2B5EF4-FFF2-40B4-BE49-F238E27FC236}">
                <a16:creationId xmlns:a16="http://schemas.microsoft.com/office/drawing/2014/main" id="{B09B2152-43FC-E945-9E40-B4AE5B5A0B09}"/>
              </a:ext>
            </a:extLst>
          </p:cNvPr>
          <p:cNvPicPr>
            <a:picLocks/>
          </p:cNvPicPr>
          <p:nvPr>
            <p:custDataLst>
              <p:tags r:id="rId3"/>
            </p:custDataLst>
          </p:nvPr>
        </p:nvPicPr>
        <p:blipFill>
          <a:blip r:embed="rId5" cstate="print">
            <a:extLst>
              <a:ext uri="{28A0092B-C50C-407E-A947-70E740481C1C}">
                <a14:useLocalDpi xmlns:a14="http://schemas.microsoft.com/office/drawing/2010/main"/>
              </a:ext>
            </a:extLst>
          </a:blip>
          <a:stretch>
            <a:fillRect/>
          </a:stretch>
        </p:blipFill>
        <p:spPr>
          <a:xfrm>
            <a:off x="6783917" y="1600200"/>
            <a:ext cx="4572000" cy="5143500"/>
          </a:xfrm>
          <a:prstGeom prst="rect">
            <a:avLst/>
          </a:prstGeom>
        </p:spPr>
      </p:pic>
      <p:sp>
        <p:nvSpPr>
          <p:cNvPr id="6" name="Slide Number Placeholder 5">
            <a:extLst>
              <a:ext uri="{FF2B5EF4-FFF2-40B4-BE49-F238E27FC236}">
                <a16:creationId xmlns:a16="http://schemas.microsoft.com/office/drawing/2014/main" id="{9D6525F9-B577-504D-87DF-E864BFE00A43}"/>
              </a:ext>
            </a:extLst>
          </p:cNvPr>
          <p:cNvSpPr>
            <a:spLocks noGrp="1"/>
          </p:cNvSpPr>
          <p:nvPr>
            <p:ph type="sldNum" sz="quarter" idx="12"/>
          </p:nvPr>
        </p:nvSpPr>
        <p:spPr/>
        <p:txBody>
          <a:bodyPr/>
          <a:lstStyle/>
          <a:p>
            <a:pPr>
              <a:defRPr/>
            </a:pPr>
            <a:fld id="{AEE9D37E-32C4-9F43-BA05-A6B11B0AC12B}" type="slidenum">
              <a:rPr lang="en-US" altLang="en-US" smtClean="0"/>
              <a:pPr>
                <a:defRPr/>
              </a:pPr>
              <a:t>25</a:t>
            </a:fld>
            <a:endParaRPr lang="en-US" altLang="en-US"/>
          </a:p>
        </p:txBody>
      </p:sp>
      <p:pic>
        <p:nvPicPr>
          <p:cNvPr id="9" name="Picture 8" descr="CBI_rgb.eps">
            <a:extLst>
              <a:ext uri="{FF2B5EF4-FFF2-40B4-BE49-F238E27FC236}">
                <a16:creationId xmlns:a16="http://schemas.microsoft.com/office/drawing/2014/main" id="{C4E5BFCE-D38C-094A-ADCB-F8E8021F085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46044" y="223742"/>
            <a:ext cx="996367" cy="510828"/>
          </a:xfrm>
          <a:prstGeom prst="rect">
            <a:avLst/>
          </a:prstGeom>
          <a:noFill/>
        </p:spPr>
      </p:pic>
      <p:pic>
        <p:nvPicPr>
          <p:cNvPr id="10" name="Picture 9">
            <a:extLst>
              <a:ext uri="{FF2B5EF4-FFF2-40B4-BE49-F238E27FC236}">
                <a16:creationId xmlns:a16="http://schemas.microsoft.com/office/drawing/2014/main" id="{D2F3E938-4E43-B949-8D09-96F107E7D4B7}"/>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title="Question Text"/>
          <p:cNvSpPr>
            <a:spLocks noGrp="1"/>
          </p:cNvSpPr>
          <p:nvPr>
            <p:ph type="title"/>
          </p:nvPr>
        </p:nvSpPr>
        <p:spPr/>
        <p:txBody>
          <a:bodyPr/>
          <a:lstStyle/>
          <a:p>
            <a:r>
              <a:rPr lang="en-US" altLang="en-US" sz="2600" dirty="0">
                <a:ea typeface="MS PGothic" charset="-128"/>
              </a:rPr>
              <a:t>What will be our biggest challenges to finishing this work after the meeting?</a:t>
            </a:r>
            <a:br>
              <a:rPr lang="en-US" altLang="en-US" sz="2600" dirty="0">
                <a:ea typeface="MS PGothic" charset="-128"/>
              </a:rPr>
            </a:br>
            <a:r>
              <a:rPr lang="es-ES_tradnl" altLang="en-US" sz="2600" dirty="0">
                <a:ea typeface="MS PGothic" charset="-128"/>
              </a:rPr>
              <a:t>Cuáles serán nuestros </a:t>
            </a:r>
            <a:r>
              <a:rPr lang="es-ES_tradnl" altLang="en-US" sz="2600" dirty="0" err="1">
                <a:ea typeface="MS PGothic" charset="-128"/>
              </a:rPr>
              <a:t>desaf</a:t>
            </a:r>
            <a:r>
              <a:rPr lang="en-US" altLang="en-US" sz="2600" dirty="0" err="1">
                <a:ea typeface="MS PGothic" charset="-128"/>
              </a:rPr>
              <a:t>í</a:t>
            </a:r>
            <a:r>
              <a:rPr lang="es-ES_tradnl" altLang="en-US" sz="2600" dirty="0">
                <a:ea typeface="MS PGothic" charset="-128"/>
              </a:rPr>
              <a:t>os principales para poder terminar este trabajo después de esta </a:t>
            </a:r>
            <a:r>
              <a:rPr lang="es-ES_tradnl" altLang="en-US" sz="2600" dirty="0" err="1">
                <a:ea typeface="MS PGothic" charset="-128"/>
              </a:rPr>
              <a:t>reuni</a:t>
            </a:r>
            <a:r>
              <a:rPr lang="en-US" altLang="en-US" sz="2600" dirty="0" err="1">
                <a:ea typeface="MS PGothic" charset="-128"/>
              </a:rPr>
              <a:t>ó</a:t>
            </a:r>
            <a:r>
              <a:rPr lang="es-ES_tradnl" altLang="en-US" sz="2600" dirty="0">
                <a:ea typeface="MS PGothic" charset="-128"/>
              </a:rPr>
              <a:t>n?    CHOOSE TWO OPTIONS!!!!!</a:t>
            </a:r>
          </a:p>
        </p:txBody>
      </p:sp>
      <p:sp>
        <p:nvSpPr>
          <p:cNvPr id="13314" name="TPAnswers" title="Answer Text"/>
          <p:cNvSpPr>
            <a:spLocks noGrp="1"/>
          </p:cNvSpPr>
          <p:nvPr>
            <p:ph idx="1"/>
            <p:custDataLst>
              <p:tags r:id="rId2"/>
            </p:custDataLst>
          </p:nvPr>
        </p:nvSpPr>
        <p:spPr>
          <a:xfrm>
            <a:off x="609600" y="2058243"/>
            <a:ext cx="4114800" cy="4863547"/>
          </a:xfrm>
        </p:spPr>
        <p:txBody>
          <a:bodyPr>
            <a:normAutofit fontScale="62500" lnSpcReduction="20000"/>
          </a:bodyPr>
          <a:lstStyle/>
          <a:p>
            <a:pPr marL="514350" indent="-514350">
              <a:buFont typeface="Arial" charset="0"/>
              <a:buAutoNum type="alphaUcPeriod"/>
            </a:pPr>
            <a:r>
              <a:rPr lang="en-US" altLang="en-US" dirty="0">
                <a:ea typeface="MS PGothic" charset="-128"/>
              </a:rPr>
              <a:t>We forget our agreements / Nos </a:t>
            </a:r>
            <a:r>
              <a:rPr lang="en-US" altLang="en-US" dirty="0" err="1">
                <a:ea typeface="MS PGothic" charset="-128"/>
              </a:rPr>
              <a:t>olvidamos</a:t>
            </a:r>
            <a:r>
              <a:rPr lang="en-US" altLang="en-US" dirty="0">
                <a:ea typeface="MS PGothic" charset="-128"/>
              </a:rPr>
              <a:t> de </a:t>
            </a:r>
            <a:r>
              <a:rPr lang="en-US" altLang="en-US" dirty="0" err="1">
                <a:ea typeface="MS PGothic" charset="-128"/>
              </a:rPr>
              <a:t>nuestros</a:t>
            </a:r>
            <a:r>
              <a:rPr lang="en-US" altLang="en-US" dirty="0">
                <a:ea typeface="MS PGothic" charset="-128"/>
              </a:rPr>
              <a:t> </a:t>
            </a:r>
            <a:r>
              <a:rPr lang="en-US" altLang="en-US" dirty="0" err="1">
                <a:ea typeface="MS PGothic" charset="-128"/>
              </a:rPr>
              <a:t>acuerdos</a:t>
            </a:r>
            <a:r>
              <a:rPr lang="en-US" altLang="en-US" dirty="0">
                <a:ea typeface="MS PGothic" charset="-128"/>
              </a:rPr>
              <a:t> </a:t>
            </a:r>
          </a:p>
          <a:p>
            <a:pPr marL="514350" indent="-514350">
              <a:buFont typeface="Arial" charset="0"/>
              <a:buAutoNum type="alphaUcPeriod"/>
            </a:pPr>
            <a:r>
              <a:rPr lang="en-US" altLang="en-US" dirty="0">
                <a:ea typeface="MS PGothic" charset="-128"/>
              </a:rPr>
              <a:t>We don’t invest enough time / No </a:t>
            </a:r>
            <a:r>
              <a:rPr lang="en-US" altLang="en-US" dirty="0" err="1">
                <a:ea typeface="MS PGothic" charset="-128"/>
              </a:rPr>
              <a:t>invertimos</a:t>
            </a:r>
            <a:r>
              <a:rPr lang="en-US" altLang="en-US" dirty="0">
                <a:ea typeface="MS PGothic" charset="-128"/>
              </a:rPr>
              <a:t> </a:t>
            </a:r>
            <a:r>
              <a:rPr lang="en-US" altLang="en-US" dirty="0" err="1">
                <a:ea typeface="MS PGothic" charset="-128"/>
              </a:rPr>
              <a:t>suficientamente</a:t>
            </a:r>
            <a:r>
              <a:rPr lang="en-US" altLang="en-US" dirty="0">
                <a:ea typeface="MS PGothic" charset="-128"/>
              </a:rPr>
              <a:t> </a:t>
            </a:r>
            <a:r>
              <a:rPr lang="en-US" altLang="en-US" dirty="0" err="1">
                <a:ea typeface="MS PGothic" charset="-128"/>
              </a:rPr>
              <a:t>tiempo</a:t>
            </a:r>
            <a:endParaRPr lang="en-US" altLang="en-US" dirty="0">
              <a:ea typeface="MS PGothic" charset="-128"/>
            </a:endParaRPr>
          </a:p>
          <a:p>
            <a:pPr marL="514350" indent="-514350">
              <a:buFont typeface="Arial" charset="0"/>
              <a:buAutoNum type="alphaUcPeriod"/>
            </a:pPr>
            <a:r>
              <a:rPr lang="en-US" altLang="en-US" dirty="0">
                <a:ea typeface="MS PGothic" charset="-128"/>
              </a:rPr>
              <a:t>We don’t stand up and defend our work together / No </a:t>
            </a:r>
            <a:r>
              <a:rPr lang="en-US" altLang="en-US" dirty="0" err="1">
                <a:ea typeface="MS PGothic" charset="-128"/>
              </a:rPr>
              <a:t>defendemos</a:t>
            </a:r>
            <a:r>
              <a:rPr lang="en-US" altLang="en-US" dirty="0">
                <a:ea typeface="MS PGothic" charset="-128"/>
              </a:rPr>
              <a:t> </a:t>
            </a:r>
            <a:r>
              <a:rPr lang="en-US" altLang="en-US" dirty="0" err="1">
                <a:ea typeface="MS PGothic" charset="-128"/>
              </a:rPr>
              <a:t>suficientamente</a:t>
            </a:r>
            <a:r>
              <a:rPr lang="en-US" altLang="en-US" dirty="0">
                <a:ea typeface="MS PGothic" charset="-128"/>
              </a:rPr>
              <a:t> </a:t>
            </a:r>
            <a:r>
              <a:rPr lang="en-US" altLang="en-US" dirty="0" err="1">
                <a:ea typeface="MS PGothic" charset="-128"/>
              </a:rPr>
              <a:t>nuestro</a:t>
            </a:r>
            <a:r>
              <a:rPr lang="en-US" altLang="en-US" dirty="0">
                <a:ea typeface="MS PGothic" charset="-128"/>
              </a:rPr>
              <a:t> </a:t>
            </a:r>
            <a:r>
              <a:rPr lang="en-US" altLang="en-US" dirty="0" err="1">
                <a:ea typeface="MS PGothic" charset="-128"/>
              </a:rPr>
              <a:t>trabajo</a:t>
            </a:r>
            <a:r>
              <a:rPr lang="en-US" altLang="en-US" dirty="0">
                <a:ea typeface="MS PGothic" charset="-128"/>
              </a:rPr>
              <a:t> </a:t>
            </a:r>
            <a:r>
              <a:rPr lang="en-US" altLang="en-US" dirty="0" err="1">
                <a:ea typeface="MS PGothic" charset="-128"/>
              </a:rPr>
              <a:t>juntos</a:t>
            </a:r>
            <a:endParaRPr lang="en-US" altLang="en-US" dirty="0">
              <a:ea typeface="MS PGothic" charset="-128"/>
            </a:endParaRPr>
          </a:p>
          <a:p>
            <a:pPr marL="514350" indent="-514350">
              <a:buFont typeface="Arial" charset="0"/>
              <a:buAutoNum type="alphaUcPeriod"/>
            </a:pPr>
            <a:r>
              <a:rPr lang="en-US" altLang="en-US" dirty="0">
                <a:ea typeface="MS PGothic" charset="-128"/>
              </a:rPr>
              <a:t>Other LACRALO members question our results, re-opening issues / </a:t>
            </a:r>
            <a:r>
              <a:rPr lang="en-US" altLang="en-US" dirty="0" err="1">
                <a:ea typeface="MS PGothic" charset="-128"/>
              </a:rPr>
              <a:t>Otros</a:t>
            </a:r>
            <a:r>
              <a:rPr lang="en-US" altLang="en-US" dirty="0">
                <a:ea typeface="MS PGothic" charset="-128"/>
              </a:rPr>
              <a:t> </a:t>
            </a:r>
            <a:r>
              <a:rPr lang="en-US" altLang="en-US" dirty="0" err="1">
                <a:ea typeface="MS PGothic" charset="-128"/>
              </a:rPr>
              <a:t>integrantes</a:t>
            </a:r>
            <a:r>
              <a:rPr lang="en-US" altLang="en-US" dirty="0">
                <a:ea typeface="MS PGothic" charset="-128"/>
              </a:rPr>
              <a:t> de la LACRALO </a:t>
            </a:r>
            <a:r>
              <a:rPr lang="en-US" altLang="en-US" dirty="0" err="1">
                <a:ea typeface="MS PGothic" charset="-128"/>
              </a:rPr>
              <a:t>cuestiona</a:t>
            </a:r>
            <a:r>
              <a:rPr lang="en-US" altLang="en-US" dirty="0">
                <a:ea typeface="MS PGothic" charset="-128"/>
              </a:rPr>
              <a:t> </a:t>
            </a:r>
            <a:r>
              <a:rPr lang="en-US" altLang="en-US" dirty="0" err="1">
                <a:ea typeface="MS PGothic" charset="-128"/>
              </a:rPr>
              <a:t>nuestros</a:t>
            </a:r>
            <a:r>
              <a:rPr lang="en-US" altLang="en-US" dirty="0">
                <a:ea typeface="MS PGothic" charset="-128"/>
              </a:rPr>
              <a:t> </a:t>
            </a:r>
            <a:r>
              <a:rPr lang="en-US" altLang="en-US" dirty="0" err="1">
                <a:ea typeface="MS PGothic" charset="-128"/>
              </a:rPr>
              <a:t>resultas</a:t>
            </a:r>
            <a:r>
              <a:rPr lang="en-US" altLang="en-US" dirty="0">
                <a:ea typeface="MS PGothic" charset="-128"/>
              </a:rPr>
              <a:t>, re-</a:t>
            </a:r>
            <a:r>
              <a:rPr lang="en-US" altLang="en-US" dirty="0" err="1">
                <a:ea typeface="MS PGothic" charset="-128"/>
              </a:rPr>
              <a:t>abriendo</a:t>
            </a:r>
            <a:r>
              <a:rPr lang="en-US" altLang="en-US" dirty="0">
                <a:ea typeface="MS PGothic" charset="-128"/>
              </a:rPr>
              <a:t> </a:t>
            </a:r>
            <a:r>
              <a:rPr lang="en-US" altLang="en-US" dirty="0" err="1">
                <a:ea typeface="MS PGothic" charset="-128"/>
              </a:rPr>
              <a:t>los</a:t>
            </a:r>
            <a:r>
              <a:rPr lang="en-US" altLang="en-US" dirty="0">
                <a:ea typeface="MS PGothic" charset="-128"/>
              </a:rPr>
              <a:t> </a:t>
            </a:r>
            <a:r>
              <a:rPr lang="en-US" altLang="en-US" dirty="0" err="1">
                <a:ea typeface="MS PGothic" charset="-128"/>
              </a:rPr>
              <a:t>temas</a:t>
            </a:r>
            <a:endParaRPr lang="en-US" altLang="en-US" dirty="0">
              <a:ea typeface="MS PGothic" charset="-128"/>
            </a:endParaRPr>
          </a:p>
          <a:p>
            <a:pPr marL="514350" indent="-514350">
              <a:buFont typeface="Arial" charset="0"/>
              <a:buAutoNum type="alphaUcPeriod"/>
            </a:pPr>
            <a:r>
              <a:rPr lang="en-US" altLang="en-US" dirty="0">
                <a:ea typeface="MS PGothic" charset="-128"/>
              </a:rPr>
              <a:t>We don’t have a process for making decisions / No </a:t>
            </a:r>
            <a:r>
              <a:rPr lang="en-US" altLang="en-US" dirty="0" err="1">
                <a:ea typeface="MS PGothic" charset="-128"/>
              </a:rPr>
              <a:t>tenemos</a:t>
            </a:r>
            <a:r>
              <a:rPr lang="en-US" altLang="en-US" dirty="0">
                <a:ea typeface="MS PGothic" charset="-128"/>
              </a:rPr>
              <a:t> un </a:t>
            </a:r>
            <a:r>
              <a:rPr lang="en-US" altLang="en-US" dirty="0" err="1">
                <a:ea typeface="MS PGothic" charset="-128"/>
              </a:rPr>
              <a:t>proceso</a:t>
            </a:r>
            <a:r>
              <a:rPr lang="en-US" altLang="en-US" dirty="0">
                <a:ea typeface="MS PGothic" charset="-128"/>
              </a:rPr>
              <a:t> para </a:t>
            </a:r>
            <a:r>
              <a:rPr lang="en-US" altLang="en-US" dirty="0" err="1">
                <a:ea typeface="MS PGothic" charset="-128"/>
              </a:rPr>
              <a:t>tomar</a:t>
            </a:r>
            <a:r>
              <a:rPr lang="en-US" altLang="en-US" dirty="0">
                <a:ea typeface="MS PGothic" charset="-128"/>
              </a:rPr>
              <a:t> </a:t>
            </a:r>
            <a:r>
              <a:rPr lang="en-US" altLang="en-US" dirty="0" err="1">
                <a:ea typeface="MS PGothic" charset="-128"/>
              </a:rPr>
              <a:t>decisiones</a:t>
            </a:r>
            <a:endParaRPr lang="en-US" altLang="en-US" dirty="0">
              <a:ea typeface="MS PGothic" charset="-128"/>
            </a:endParaRPr>
          </a:p>
        </p:txBody>
      </p:sp>
      <p:pic>
        <p:nvPicPr>
          <p:cNvPr id="9" name="TPChart" title="Results Chart">
            <a:extLst>
              <a:ext uri="{FF2B5EF4-FFF2-40B4-BE49-F238E27FC236}">
                <a16:creationId xmlns:a16="http://schemas.microsoft.com/office/drawing/2014/main" id="{C2941588-EDB9-C34E-8B75-1021260E1444}"/>
              </a:ext>
            </a:extLst>
          </p:cNvPr>
          <p:cNvPicPr>
            <a:picLocks/>
          </p:cNvPicPr>
          <p:nvPr>
            <p:custDataLst>
              <p:tags r:id="rId3"/>
            </p:custDataLst>
          </p:nvPr>
        </p:nvPicPr>
        <p:blipFill>
          <a:blip r:embed="rId5" cstate="print">
            <a:extLst>
              <a:ext uri="{28A0092B-C50C-407E-A947-70E740481C1C}">
                <a14:useLocalDpi xmlns:a14="http://schemas.microsoft.com/office/drawing/2010/main"/>
              </a:ext>
            </a:extLst>
          </a:blip>
          <a:stretch>
            <a:fillRect/>
          </a:stretch>
        </p:blipFill>
        <p:spPr>
          <a:xfrm>
            <a:off x="6783917" y="1600200"/>
            <a:ext cx="4572000" cy="5143500"/>
          </a:xfrm>
          <a:prstGeom prst="rect">
            <a:avLst/>
          </a:prstGeom>
        </p:spPr>
      </p:pic>
      <p:sp>
        <p:nvSpPr>
          <p:cNvPr id="10" name="Slide Number Placeholder 9">
            <a:extLst>
              <a:ext uri="{FF2B5EF4-FFF2-40B4-BE49-F238E27FC236}">
                <a16:creationId xmlns:a16="http://schemas.microsoft.com/office/drawing/2014/main" id="{5C699797-39C3-154B-BDE6-1F31FADEBA85}"/>
              </a:ext>
            </a:extLst>
          </p:cNvPr>
          <p:cNvSpPr>
            <a:spLocks noGrp="1"/>
          </p:cNvSpPr>
          <p:nvPr>
            <p:ph type="sldNum" sz="quarter" idx="12"/>
          </p:nvPr>
        </p:nvSpPr>
        <p:spPr/>
        <p:txBody>
          <a:bodyPr/>
          <a:lstStyle/>
          <a:p>
            <a:pPr>
              <a:defRPr/>
            </a:pPr>
            <a:fld id="{AEE9D37E-32C4-9F43-BA05-A6B11B0AC12B}" type="slidenum">
              <a:rPr lang="en-US" altLang="en-US" smtClean="0"/>
              <a:pPr>
                <a:defRPr/>
              </a:pPr>
              <a:t>26</a:t>
            </a:fld>
            <a:endParaRPr lang="en-US" altLang="en-US"/>
          </a:p>
        </p:txBody>
      </p:sp>
      <p:pic>
        <p:nvPicPr>
          <p:cNvPr id="13" name="Picture 12" descr="CBI_rgb.eps">
            <a:extLst>
              <a:ext uri="{FF2B5EF4-FFF2-40B4-BE49-F238E27FC236}">
                <a16:creationId xmlns:a16="http://schemas.microsoft.com/office/drawing/2014/main" id="{FA0856B0-62C3-794B-961B-31212EEA3A7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857733" y="5754242"/>
            <a:ext cx="996367" cy="510828"/>
          </a:xfrm>
          <a:prstGeom prst="rect">
            <a:avLst/>
          </a:prstGeom>
          <a:noFill/>
        </p:spPr>
      </p:pic>
      <p:pic>
        <p:nvPicPr>
          <p:cNvPr id="14" name="Picture 13">
            <a:extLst>
              <a:ext uri="{FF2B5EF4-FFF2-40B4-BE49-F238E27FC236}">
                <a16:creationId xmlns:a16="http://schemas.microsoft.com/office/drawing/2014/main" id="{D05C5315-6D2E-DD46-B9FA-E766BE801A6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68590" y="165236"/>
            <a:ext cx="820899" cy="653512"/>
          </a:xfrm>
          <a:prstGeom prst="rect">
            <a:avLst/>
          </a:prstGeom>
        </p:spPr>
      </p:pic>
    </p:spTree>
    <p:custDataLst>
      <p:tags r:id="rId1"/>
    </p:custData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PQuestion" title="Question Text"/>
          <p:cNvSpPr>
            <a:spLocks noGrp="1"/>
          </p:cNvSpPr>
          <p:nvPr>
            <p:ph type="title"/>
          </p:nvPr>
        </p:nvSpPr>
        <p:spPr/>
        <p:txBody>
          <a:bodyPr/>
          <a:lstStyle/>
          <a:p>
            <a:r>
              <a:rPr lang="en-US" altLang="en-US" sz="2800" dirty="0">
                <a:ea typeface="MS PGothic" charset="-128"/>
              </a:rPr>
              <a:t>Will our work this week make a difference in LACRALO?</a:t>
            </a:r>
            <a:br>
              <a:rPr lang="en-US" altLang="en-US" sz="2800" dirty="0">
                <a:ea typeface="MS PGothic" charset="-128"/>
              </a:rPr>
            </a:br>
            <a:r>
              <a:rPr lang="en-US" altLang="en-US" sz="2800" dirty="0" err="1">
                <a:ea typeface="MS PGothic" charset="-128"/>
              </a:rPr>
              <a:t>Tendrá</a:t>
            </a:r>
            <a:r>
              <a:rPr lang="en-US" altLang="en-US" sz="2800" dirty="0">
                <a:ea typeface="MS PGothic" charset="-128"/>
              </a:rPr>
              <a:t> un </a:t>
            </a:r>
            <a:r>
              <a:rPr lang="en-US" altLang="en-US" sz="2800" dirty="0" err="1">
                <a:ea typeface="MS PGothic" charset="-128"/>
              </a:rPr>
              <a:t>impacto</a:t>
            </a:r>
            <a:r>
              <a:rPr lang="en-US" altLang="en-US" sz="2800" dirty="0">
                <a:ea typeface="MS PGothic" charset="-128"/>
              </a:rPr>
              <a:t> </a:t>
            </a:r>
            <a:r>
              <a:rPr lang="en-US" altLang="en-US" sz="2800" dirty="0" err="1">
                <a:ea typeface="MS PGothic" charset="-128"/>
              </a:rPr>
              <a:t>positivo</a:t>
            </a:r>
            <a:r>
              <a:rPr lang="en-US" altLang="en-US" sz="2800" dirty="0">
                <a:ea typeface="MS PGothic" charset="-128"/>
              </a:rPr>
              <a:t> </a:t>
            </a:r>
            <a:r>
              <a:rPr lang="en-US" altLang="en-US" sz="2800" dirty="0" err="1">
                <a:ea typeface="MS PGothic" charset="-128"/>
              </a:rPr>
              <a:t>en</a:t>
            </a:r>
            <a:r>
              <a:rPr lang="en-US" altLang="en-US" sz="2800" dirty="0">
                <a:ea typeface="MS PGothic" charset="-128"/>
              </a:rPr>
              <a:t> LACRALO </a:t>
            </a:r>
            <a:r>
              <a:rPr lang="en-US" altLang="en-US" sz="2800" dirty="0" err="1">
                <a:ea typeface="MS PGothic" charset="-128"/>
              </a:rPr>
              <a:t>nuestro</a:t>
            </a:r>
            <a:r>
              <a:rPr lang="en-US" altLang="en-US" sz="2800" dirty="0">
                <a:ea typeface="MS PGothic" charset="-128"/>
              </a:rPr>
              <a:t> </a:t>
            </a:r>
            <a:r>
              <a:rPr lang="en-US" altLang="en-US" sz="2800" dirty="0" err="1">
                <a:ea typeface="MS PGothic" charset="-128"/>
              </a:rPr>
              <a:t>trabajo</a:t>
            </a:r>
            <a:r>
              <a:rPr lang="en-US" altLang="en-US" sz="2800" dirty="0">
                <a:ea typeface="MS PGothic" charset="-128"/>
              </a:rPr>
              <a:t> </a:t>
            </a:r>
            <a:r>
              <a:rPr lang="en-US" altLang="en-US" sz="2800" dirty="0" err="1">
                <a:ea typeface="MS PGothic" charset="-128"/>
              </a:rPr>
              <a:t>esta</a:t>
            </a:r>
            <a:r>
              <a:rPr lang="en-US" altLang="en-US" sz="2800" dirty="0">
                <a:ea typeface="MS PGothic" charset="-128"/>
              </a:rPr>
              <a:t> </a:t>
            </a:r>
            <a:r>
              <a:rPr lang="en-US" altLang="en-US" sz="2800" dirty="0" err="1">
                <a:ea typeface="MS PGothic" charset="-128"/>
              </a:rPr>
              <a:t>semana</a:t>
            </a:r>
            <a:r>
              <a:rPr lang="en-US" altLang="en-US" sz="2800" dirty="0">
                <a:ea typeface="MS PGothic" charset="-128"/>
              </a:rPr>
              <a:t>? </a:t>
            </a:r>
          </a:p>
        </p:txBody>
      </p:sp>
      <p:pic>
        <p:nvPicPr>
          <p:cNvPr id="7" name="TPChart" title="Results Chart">
            <a:extLst>
              <a:ext uri="{FF2B5EF4-FFF2-40B4-BE49-F238E27FC236}">
                <a16:creationId xmlns:a16="http://schemas.microsoft.com/office/drawing/2014/main" id="{97A67280-9414-4D42-9508-72DF93D84EDD}"/>
              </a:ext>
            </a:extLst>
          </p:cNvPr>
          <p:cNvPicPr>
            <a:picLocks/>
          </p:cNvPicPr>
          <p:nvPr>
            <p:custDataLst>
              <p:tags r:id="rId2"/>
            </p:custDataLst>
          </p:nvPr>
        </p:nvPicPr>
        <p:blipFill>
          <a:blip r:embed="rId5" cstate="print">
            <a:extLst>
              <a:ext uri="{28A0092B-C50C-407E-A947-70E740481C1C}">
                <a14:useLocalDpi xmlns:a14="http://schemas.microsoft.com/office/drawing/2010/main"/>
              </a:ext>
            </a:extLst>
          </a:blip>
          <a:stretch>
            <a:fillRect/>
          </a:stretch>
        </p:blipFill>
        <p:spPr>
          <a:xfrm>
            <a:off x="6783917" y="1600200"/>
            <a:ext cx="4572000" cy="5143500"/>
          </a:xfrm>
          <a:prstGeom prst="rect">
            <a:avLst/>
          </a:prstGeom>
        </p:spPr>
      </p:pic>
      <p:sp>
        <p:nvSpPr>
          <p:cNvPr id="8" name="TPAnswers" title="Answer Text">
            <a:extLst>
              <a:ext uri="{FF2B5EF4-FFF2-40B4-BE49-F238E27FC236}">
                <a16:creationId xmlns:a16="http://schemas.microsoft.com/office/drawing/2014/main" id="{0348D038-B092-2C41-9C44-E1205957FD8B}"/>
              </a:ext>
            </a:extLst>
          </p:cNvPr>
          <p:cNvSpPr txBox="1">
            <a:spLocks/>
          </p:cNvSpPr>
          <p:nvPr>
            <p:custDataLst>
              <p:tags r:id="rId3"/>
            </p:custDataLst>
          </p:nvPr>
        </p:nvSpPr>
        <p:spPr bwMode="auto">
          <a:xfrm>
            <a:off x="609600" y="2493335"/>
            <a:ext cx="411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514350" indent="-514350">
              <a:buFont typeface="Arial" charset="0"/>
              <a:buAutoNum type="alphaUcPeriod"/>
            </a:pPr>
            <a:r>
              <a:rPr lang="en-US" altLang="en-US" sz="2800">
                <a:ea typeface="MS PGothic" charset="-128"/>
              </a:rPr>
              <a:t>Absolutely! / ¡Absolutamente!</a:t>
            </a:r>
          </a:p>
          <a:p>
            <a:pPr marL="514350" indent="-514350">
              <a:buFont typeface="Arial" charset="0"/>
              <a:buAutoNum type="alphaUcPeriod"/>
            </a:pPr>
            <a:r>
              <a:rPr lang="en-US" altLang="en-US" sz="2800">
                <a:ea typeface="MS PGothic" charset="-128"/>
              </a:rPr>
              <a:t>I think so / Creo que sí</a:t>
            </a:r>
          </a:p>
          <a:p>
            <a:pPr marL="514350" indent="-514350">
              <a:buFont typeface="Arial" charset="0"/>
              <a:buAutoNum type="alphaUcPeriod"/>
            </a:pPr>
            <a:r>
              <a:rPr lang="en-US" altLang="en-US" sz="2800">
                <a:ea typeface="MS PGothic" charset="-128"/>
              </a:rPr>
              <a:t>Difficult to predict / </a:t>
            </a:r>
            <a:r>
              <a:rPr lang="es-ES_tradnl" altLang="en-US" sz="2800">
                <a:ea typeface="MS PGothic" charset="-128"/>
              </a:rPr>
              <a:t>Dificil predecir</a:t>
            </a:r>
          </a:p>
          <a:p>
            <a:pPr marL="514350" indent="-514350">
              <a:buFont typeface="Arial" charset="0"/>
              <a:buAutoNum type="alphaUcPeriod"/>
            </a:pPr>
            <a:r>
              <a:rPr lang="en-US" altLang="en-US" sz="2800">
                <a:ea typeface="MS PGothic" charset="-128"/>
              </a:rPr>
              <a:t>No </a:t>
            </a:r>
            <a:endParaRPr lang="en-US" altLang="en-US" sz="2800" dirty="0">
              <a:ea typeface="MS PGothic" charset="-128"/>
            </a:endParaRPr>
          </a:p>
        </p:txBody>
      </p:sp>
      <p:sp>
        <p:nvSpPr>
          <p:cNvPr id="9" name="Slide Number Placeholder 8">
            <a:extLst>
              <a:ext uri="{FF2B5EF4-FFF2-40B4-BE49-F238E27FC236}">
                <a16:creationId xmlns:a16="http://schemas.microsoft.com/office/drawing/2014/main" id="{F23EBB1D-597F-4F48-BC87-56A91CC9581F}"/>
              </a:ext>
            </a:extLst>
          </p:cNvPr>
          <p:cNvSpPr>
            <a:spLocks noGrp="1"/>
          </p:cNvSpPr>
          <p:nvPr>
            <p:ph type="sldNum" sz="quarter" idx="12"/>
          </p:nvPr>
        </p:nvSpPr>
        <p:spPr/>
        <p:txBody>
          <a:bodyPr/>
          <a:lstStyle/>
          <a:p>
            <a:pPr>
              <a:defRPr/>
            </a:pPr>
            <a:fld id="{AEE9D37E-32C4-9F43-BA05-A6B11B0AC12B}" type="slidenum">
              <a:rPr lang="en-US" altLang="en-US" smtClean="0"/>
              <a:pPr>
                <a:defRPr/>
              </a:pPr>
              <a:t>27</a:t>
            </a:fld>
            <a:endParaRPr lang="en-US" altLang="en-US"/>
          </a:p>
        </p:txBody>
      </p:sp>
      <p:pic>
        <p:nvPicPr>
          <p:cNvPr id="12" name="Picture 11" descr="CBI_rgb.eps">
            <a:extLst>
              <a:ext uri="{FF2B5EF4-FFF2-40B4-BE49-F238E27FC236}">
                <a16:creationId xmlns:a16="http://schemas.microsoft.com/office/drawing/2014/main" id="{383664AA-45F3-074C-AF17-1A0413C5F32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646044" y="223742"/>
            <a:ext cx="996367" cy="510828"/>
          </a:xfrm>
          <a:prstGeom prst="rect">
            <a:avLst/>
          </a:prstGeom>
          <a:noFill/>
        </p:spPr>
      </p:pic>
      <p:pic>
        <p:nvPicPr>
          <p:cNvPr id="13" name="Picture 12">
            <a:extLst>
              <a:ext uri="{FF2B5EF4-FFF2-40B4-BE49-F238E27FC236}">
                <a16:creationId xmlns:a16="http://schemas.microsoft.com/office/drawing/2014/main" id="{C1336510-7D0F-634F-8881-7EA9C4BC9B4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custDataLst>
      <p:tags r:id="rId1"/>
    </p:custData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01F2B2-7D15-B84C-B597-55D18EC1C886}"/>
              </a:ext>
            </a:extLst>
          </p:cNvPr>
          <p:cNvSpPr>
            <a:spLocks noGrp="1"/>
          </p:cNvSpPr>
          <p:nvPr>
            <p:ph type="title"/>
          </p:nvPr>
        </p:nvSpPr>
        <p:spPr>
          <a:xfrm>
            <a:off x="1049500" y="391709"/>
            <a:ext cx="10972800" cy="1143000"/>
          </a:xfrm>
        </p:spPr>
        <p:txBody>
          <a:bodyPr/>
          <a:lstStyle/>
          <a:p>
            <a:pPr algn="l"/>
            <a:r>
              <a:rPr lang="en-US" dirty="0"/>
              <a:t>Participants</a:t>
            </a:r>
          </a:p>
        </p:txBody>
      </p:sp>
      <p:sp>
        <p:nvSpPr>
          <p:cNvPr id="3" name="Content Placeholder 2">
            <a:extLst>
              <a:ext uri="{FF2B5EF4-FFF2-40B4-BE49-F238E27FC236}">
                <a16:creationId xmlns:a16="http://schemas.microsoft.com/office/drawing/2014/main" id="{0F9DDA8E-963D-A24A-9E91-74761920151F}"/>
              </a:ext>
            </a:extLst>
          </p:cNvPr>
          <p:cNvSpPr>
            <a:spLocks noGrp="1"/>
          </p:cNvSpPr>
          <p:nvPr>
            <p:ph idx="1"/>
          </p:nvPr>
        </p:nvSpPr>
        <p:spPr>
          <a:xfrm>
            <a:off x="1049500" y="1417638"/>
            <a:ext cx="4799309" cy="4525963"/>
          </a:xfrm>
        </p:spPr>
        <p:txBody>
          <a:bodyPr/>
          <a:lstStyle/>
          <a:p>
            <a:pPr marL="0" indent="0">
              <a:buNone/>
            </a:pPr>
            <a:r>
              <a:rPr lang="en-US" sz="1800" b="1" dirty="0"/>
              <a:t>LACRALO MEMBERS</a:t>
            </a:r>
            <a:endParaRPr lang="en-US" sz="1800" dirty="0"/>
          </a:p>
          <a:p>
            <a:pPr lvl="0">
              <a:buFont typeface="+mj-lt"/>
              <a:buAutoNum type="arabicPeriod"/>
            </a:pPr>
            <a:r>
              <a:rPr lang="es-ES" sz="1800" dirty="0"/>
              <a:t>Sergio Salinas    </a:t>
            </a:r>
            <a:endParaRPr lang="en-US" sz="1800" dirty="0"/>
          </a:p>
          <a:p>
            <a:pPr lvl="0">
              <a:buFont typeface="+mj-lt"/>
              <a:buAutoNum type="arabicPeriod"/>
            </a:pPr>
            <a:r>
              <a:rPr lang="es-ES" sz="1800" dirty="0" err="1"/>
              <a:t>Vanda</a:t>
            </a:r>
            <a:r>
              <a:rPr lang="es-ES" sz="1800" dirty="0"/>
              <a:t> </a:t>
            </a:r>
            <a:r>
              <a:rPr lang="es-ES" sz="1800" dirty="0" err="1"/>
              <a:t>Scartezini</a:t>
            </a:r>
            <a:endParaRPr lang="en-US" sz="1800" dirty="0"/>
          </a:p>
          <a:p>
            <a:pPr lvl="0">
              <a:buFont typeface="+mj-lt"/>
              <a:buAutoNum type="arabicPeriod"/>
            </a:pPr>
            <a:r>
              <a:rPr lang="es-ES" sz="1800" dirty="0"/>
              <a:t>Sylvia </a:t>
            </a:r>
            <a:r>
              <a:rPr lang="es-ES" sz="1800" dirty="0" err="1"/>
              <a:t>Herlein</a:t>
            </a:r>
            <a:endParaRPr lang="en-US" sz="1800" dirty="0"/>
          </a:p>
          <a:p>
            <a:pPr lvl="0">
              <a:buFont typeface="+mj-lt"/>
              <a:buAutoNum type="arabicPeriod"/>
            </a:pPr>
            <a:r>
              <a:rPr lang="es-ES" sz="1800" dirty="0"/>
              <a:t>Alberto Soto,</a:t>
            </a:r>
            <a:endParaRPr lang="en-US" sz="1800" dirty="0"/>
          </a:p>
          <a:p>
            <a:pPr lvl="0">
              <a:buFont typeface="+mj-lt"/>
              <a:buAutoNum type="arabicPeriod"/>
            </a:pPr>
            <a:r>
              <a:rPr lang="es-ES" sz="1800" dirty="0"/>
              <a:t>Carlos Aguirre</a:t>
            </a:r>
            <a:endParaRPr lang="en-US" sz="1800" dirty="0"/>
          </a:p>
          <a:p>
            <a:pPr lvl="0">
              <a:buFont typeface="+mj-lt"/>
              <a:buAutoNum type="arabicPeriod"/>
            </a:pPr>
            <a:r>
              <a:rPr lang="en-US" sz="1800" dirty="0"/>
              <a:t>Carlton Samuels,</a:t>
            </a:r>
          </a:p>
          <a:p>
            <a:pPr lvl="0">
              <a:buFont typeface="+mj-lt"/>
              <a:buAutoNum type="arabicPeriod"/>
            </a:pPr>
            <a:r>
              <a:rPr lang="en-US" sz="1800" dirty="0"/>
              <a:t>Bartlett Morgan</a:t>
            </a:r>
          </a:p>
          <a:p>
            <a:pPr lvl="0">
              <a:buFont typeface="+mj-lt"/>
              <a:buAutoNum type="arabicPeriod"/>
            </a:pPr>
            <a:r>
              <a:rPr lang="en-US" sz="1800" dirty="0"/>
              <a:t>Lance Hinds</a:t>
            </a:r>
          </a:p>
          <a:p>
            <a:pPr lvl="0">
              <a:buFont typeface="+mj-lt"/>
              <a:buAutoNum type="arabicPeriod"/>
            </a:pPr>
            <a:r>
              <a:rPr lang="en-US" sz="1800" dirty="0"/>
              <a:t>Jacqueline Morris,</a:t>
            </a:r>
          </a:p>
          <a:p>
            <a:pPr lvl="0">
              <a:buFont typeface="+mj-lt"/>
              <a:buAutoNum type="arabicPeriod"/>
            </a:pPr>
            <a:r>
              <a:rPr lang="en-US" sz="1800" dirty="0"/>
              <a:t>Jason </a:t>
            </a:r>
            <a:r>
              <a:rPr lang="en-US" sz="1800" dirty="0" err="1"/>
              <a:t>Hynds</a:t>
            </a:r>
            <a:r>
              <a:rPr lang="en-US" sz="1800" dirty="0"/>
              <a:t> (Fellow).</a:t>
            </a:r>
          </a:p>
          <a:p>
            <a:pPr lvl="0">
              <a:buFont typeface="+mj-lt"/>
              <a:buAutoNum type="arabicPeriod"/>
            </a:pPr>
            <a:r>
              <a:rPr lang="es-ES" sz="1800" dirty="0"/>
              <a:t>Ricardo </a:t>
            </a:r>
            <a:r>
              <a:rPr lang="es-ES" sz="1800" dirty="0" err="1"/>
              <a:t>Homquist</a:t>
            </a:r>
            <a:endParaRPr lang="en-US" sz="1800" dirty="0"/>
          </a:p>
          <a:p>
            <a:pPr lvl="0">
              <a:buFont typeface="+mj-lt"/>
              <a:buAutoNum type="arabicPeriod"/>
            </a:pPr>
            <a:r>
              <a:rPr lang="es-ES" sz="1800" dirty="0"/>
              <a:t>Maritza </a:t>
            </a:r>
            <a:r>
              <a:rPr lang="es-ES" sz="1800" dirty="0" err="1"/>
              <a:t>Aguero</a:t>
            </a:r>
            <a:endParaRPr lang="en-US" sz="1800" dirty="0"/>
          </a:p>
          <a:p>
            <a:pPr lvl="0">
              <a:buFont typeface="+mj-lt"/>
              <a:buAutoNum type="arabicPeriod"/>
            </a:pPr>
            <a:r>
              <a:rPr lang="es-ES" sz="1800" dirty="0"/>
              <a:t>Humberto Carrasco</a:t>
            </a:r>
          </a:p>
          <a:p>
            <a:pPr lvl="0">
              <a:buFont typeface="+mj-lt"/>
              <a:buAutoNum type="arabicPeriod"/>
            </a:pPr>
            <a:r>
              <a:rPr lang="es-ES" sz="1800" dirty="0"/>
              <a:t>Aida </a:t>
            </a:r>
            <a:r>
              <a:rPr lang="es-ES" sz="1800" dirty="0" err="1"/>
              <a:t>Nobl</a:t>
            </a:r>
            <a:r>
              <a:rPr lang="en-US" sz="1800" dirty="0" err="1"/>
              <a:t>ía</a:t>
            </a:r>
            <a:endParaRPr lang="es-ES" sz="1800" dirty="0"/>
          </a:p>
          <a:p>
            <a:pPr lvl="0">
              <a:buFont typeface="+mj-lt"/>
              <a:buAutoNum type="arabicPeriod"/>
            </a:pPr>
            <a:r>
              <a:rPr lang="es-ES" sz="1800"/>
              <a:t>Antonio Medina</a:t>
            </a:r>
            <a:endParaRPr lang="en-US" sz="1800" dirty="0"/>
          </a:p>
        </p:txBody>
      </p:sp>
      <p:sp>
        <p:nvSpPr>
          <p:cNvPr id="4" name="Slide Number Placeholder 3">
            <a:extLst>
              <a:ext uri="{FF2B5EF4-FFF2-40B4-BE49-F238E27FC236}">
                <a16:creationId xmlns:a16="http://schemas.microsoft.com/office/drawing/2014/main" id="{6B043D67-E5BD-0D42-8834-FDB954100977}"/>
              </a:ext>
            </a:extLst>
          </p:cNvPr>
          <p:cNvSpPr>
            <a:spLocks noGrp="1"/>
          </p:cNvSpPr>
          <p:nvPr>
            <p:ph type="sldNum" sz="quarter" idx="12"/>
          </p:nvPr>
        </p:nvSpPr>
        <p:spPr/>
        <p:txBody>
          <a:bodyPr/>
          <a:lstStyle/>
          <a:p>
            <a:fld id="{90CF213A-A3A3-5D47-BF03-CA193286F40F}" type="slidenum">
              <a:rPr lang="en-US" smtClean="0"/>
              <a:t>28</a:t>
            </a:fld>
            <a:endParaRPr lang="en-US"/>
          </a:p>
        </p:txBody>
      </p:sp>
      <p:sp>
        <p:nvSpPr>
          <p:cNvPr id="5" name="Content Placeholder 2">
            <a:extLst>
              <a:ext uri="{FF2B5EF4-FFF2-40B4-BE49-F238E27FC236}">
                <a16:creationId xmlns:a16="http://schemas.microsoft.com/office/drawing/2014/main" id="{5D1D32EA-895A-4845-9A60-8C09BCC30FE9}"/>
              </a:ext>
            </a:extLst>
          </p:cNvPr>
          <p:cNvSpPr txBox="1">
            <a:spLocks/>
          </p:cNvSpPr>
          <p:nvPr/>
        </p:nvSpPr>
        <p:spPr bwMode="auto">
          <a:xfrm>
            <a:off x="5749871" y="1417638"/>
            <a:ext cx="4799309"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1800" b="1" dirty="0"/>
              <a:t>ICANN STAFF</a:t>
            </a:r>
            <a:endParaRPr lang="en-US" sz="1800" dirty="0"/>
          </a:p>
          <a:p>
            <a:pPr>
              <a:buFont typeface="+mj-lt"/>
              <a:buAutoNum type="arabicPeriod"/>
            </a:pPr>
            <a:r>
              <a:rPr lang="es-ES" sz="1800" dirty="0"/>
              <a:t>Albert </a:t>
            </a:r>
            <a:r>
              <a:rPr lang="es-ES" sz="1800" dirty="0" err="1"/>
              <a:t>Daniels</a:t>
            </a:r>
            <a:endParaRPr lang="es-ES" sz="1800" dirty="0"/>
          </a:p>
          <a:p>
            <a:pPr>
              <a:buFont typeface="+mj-lt"/>
              <a:buAutoNum type="arabicPeriod"/>
            </a:pPr>
            <a:r>
              <a:rPr lang="es-ES" sz="1800" dirty="0"/>
              <a:t>Heidi </a:t>
            </a:r>
            <a:r>
              <a:rPr lang="es-ES" sz="1800" dirty="0" err="1"/>
              <a:t>Ullrich</a:t>
            </a:r>
            <a:endParaRPr lang="es-ES" sz="1800" dirty="0"/>
          </a:p>
          <a:p>
            <a:pPr>
              <a:buFont typeface="+mj-lt"/>
              <a:buAutoNum type="arabicPeriod"/>
            </a:pPr>
            <a:r>
              <a:rPr lang="es-ES" sz="1800" dirty="0"/>
              <a:t>Rodrigo de la Parra</a:t>
            </a:r>
          </a:p>
          <a:p>
            <a:pPr>
              <a:buFont typeface="+mj-lt"/>
              <a:buAutoNum type="arabicPeriod"/>
            </a:pPr>
            <a:r>
              <a:rPr lang="es-ES" sz="1800" dirty="0"/>
              <a:t>Silvia Vivanco</a:t>
            </a:r>
          </a:p>
          <a:p>
            <a:pPr>
              <a:buFont typeface="+mj-lt"/>
              <a:buAutoNum type="arabicPeriod"/>
            </a:pPr>
            <a:r>
              <a:rPr lang="es-ES" sz="1800" dirty="0" err="1"/>
              <a:t>Susie</a:t>
            </a:r>
            <a:r>
              <a:rPr lang="es-ES" sz="1800" dirty="0"/>
              <a:t> Johnson</a:t>
            </a:r>
          </a:p>
          <a:p>
            <a:pPr>
              <a:buFont typeface="+mj-lt"/>
              <a:buAutoNum type="arabicPeriod"/>
            </a:pPr>
            <a:r>
              <a:rPr lang="es-ES" sz="1800" dirty="0"/>
              <a:t>Claudia Ruiz </a:t>
            </a:r>
          </a:p>
          <a:p>
            <a:pPr marL="0" indent="0">
              <a:buNone/>
            </a:pPr>
            <a:endParaRPr lang="en-US" sz="1800" b="1" dirty="0"/>
          </a:p>
          <a:p>
            <a:pPr marL="0" indent="0">
              <a:buNone/>
            </a:pPr>
            <a:r>
              <a:rPr lang="en-US" sz="1800" b="1" dirty="0"/>
              <a:t>MEDIATION TEAM</a:t>
            </a:r>
          </a:p>
          <a:p>
            <a:pPr>
              <a:buFont typeface="+mj-lt"/>
              <a:buAutoNum type="arabicPeriod"/>
            </a:pPr>
            <a:r>
              <a:rPr lang="en-US" sz="1800" dirty="0"/>
              <a:t>David Plumb</a:t>
            </a:r>
          </a:p>
          <a:p>
            <a:pPr>
              <a:buFont typeface="+mj-lt"/>
              <a:buAutoNum type="arabicPeriod"/>
            </a:pPr>
            <a:endParaRPr lang="en-US" sz="1800" dirty="0"/>
          </a:p>
          <a:p>
            <a:pPr marL="0" indent="0">
              <a:buNone/>
            </a:pPr>
            <a:r>
              <a:rPr lang="es-ES" sz="1800" b="1" dirty="0"/>
              <a:t>OBSERVER (</a:t>
            </a:r>
            <a:r>
              <a:rPr lang="es-ES" sz="1800" b="1" dirty="0" err="1"/>
              <a:t>only</a:t>
            </a:r>
            <a:r>
              <a:rPr lang="es-ES" sz="1800" b="1" dirty="0"/>
              <a:t> </a:t>
            </a:r>
            <a:r>
              <a:rPr lang="es-ES" sz="1800" b="1" dirty="0" err="1"/>
              <a:t>for</a:t>
            </a:r>
            <a:r>
              <a:rPr lang="es-ES" sz="1800" b="1" dirty="0"/>
              <a:t> </a:t>
            </a:r>
            <a:r>
              <a:rPr lang="es-ES" sz="1800" b="1" dirty="0" err="1"/>
              <a:t>some</a:t>
            </a:r>
            <a:r>
              <a:rPr lang="es-ES" sz="1800" b="1" dirty="0"/>
              <a:t> </a:t>
            </a:r>
            <a:r>
              <a:rPr lang="es-ES" sz="1800" b="1" dirty="0" err="1"/>
              <a:t>periods</a:t>
            </a:r>
            <a:r>
              <a:rPr lang="es-ES" sz="1800" b="1" dirty="0"/>
              <a:t>)</a:t>
            </a:r>
          </a:p>
          <a:p>
            <a:pPr>
              <a:buFont typeface="+mj-lt"/>
              <a:buAutoNum type="arabicPeriod"/>
            </a:pPr>
            <a:r>
              <a:rPr lang="es-ES" sz="1800" dirty="0"/>
              <a:t>Carlos </a:t>
            </a:r>
            <a:r>
              <a:rPr lang="es-ES" sz="1800" dirty="0" err="1"/>
              <a:t>Raul</a:t>
            </a:r>
            <a:r>
              <a:rPr lang="es-ES" sz="1800" dirty="0"/>
              <a:t> Guti</a:t>
            </a:r>
            <a:r>
              <a:rPr lang="en-US" sz="1800" dirty="0" err="1"/>
              <a:t>é</a:t>
            </a:r>
            <a:r>
              <a:rPr lang="es-ES" sz="1800" dirty="0" err="1"/>
              <a:t>rrez</a:t>
            </a:r>
            <a:endParaRPr lang="es-ES" sz="1800" dirty="0"/>
          </a:p>
        </p:txBody>
      </p:sp>
      <p:pic>
        <p:nvPicPr>
          <p:cNvPr id="6" name="Picture 5" descr="CBI_rgb.eps">
            <a:extLst>
              <a:ext uri="{FF2B5EF4-FFF2-40B4-BE49-F238E27FC236}">
                <a16:creationId xmlns:a16="http://schemas.microsoft.com/office/drawing/2014/main" id="{97D12C47-BE97-7A4E-8E32-144CC64EB4F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6044" y="223742"/>
            <a:ext cx="996367" cy="510828"/>
          </a:xfrm>
          <a:prstGeom prst="rect">
            <a:avLst/>
          </a:prstGeom>
          <a:noFill/>
        </p:spPr>
      </p:pic>
      <p:pic>
        <p:nvPicPr>
          <p:cNvPr id="7" name="Picture 6">
            <a:extLst>
              <a:ext uri="{FF2B5EF4-FFF2-40B4-BE49-F238E27FC236}">
                <a16:creationId xmlns:a16="http://schemas.microsoft.com/office/drawing/2014/main" id="{95A8570B-223F-1741-B0F9-78FF37C8AF2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extLst>
      <p:ext uri="{BB962C8B-B14F-4D97-AF65-F5344CB8AC3E}">
        <p14:creationId xmlns:p14="http://schemas.microsoft.com/office/powerpoint/2010/main" val="34490886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C9C0-F3C8-CB4D-A53F-85F8895B8BD4}"/>
              </a:ext>
            </a:extLst>
          </p:cNvPr>
          <p:cNvSpPr>
            <a:spLocks noGrp="1"/>
          </p:cNvSpPr>
          <p:nvPr>
            <p:ph type="ctrTitle"/>
          </p:nvPr>
        </p:nvSpPr>
        <p:spPr/>
        <p:txBody>
          <a:bodyPr>
            <a:normAutofit/>
          </a:bodyPr>
          <a:lstStyle/>
          <a:p>
            <a:r>
              <a:rPr lang="en-US" sz="4600" b="1" dirty="0"/>
              <a:t>KEY AGREEMENTS</a:t>
            </a:r>
            <a:endParaRPr lang="en-US" sz="4600" dirty="0"/>
          </a:p>
        </p:txBody>
      </p:sp>
      <p:sp>
        <p:nvSpPr>
          <p:cNvPr id="6" name="Slide Number Placeholder 5">
            <a:extLst>
              <a:ext uri="{FF2B5EF4-FFF2-40B4-BE49-F238E27FC236}">
                <a16:creationId xmlns:a16="http://schemas.microsoft.com/office/drawing/2014/main" id="{C0A83904-E3C2-D343-8A1C-E366D6D179C4}"/>
              </a:ext>
            </a:extLst>
          </p:cNvPr>
          <p:cNvSpPr>
            <a:spLocks noGrp="1"/>
          </p:cNvSpPr>
          <p:nvPr>
            <p:ph type="sldNum" sz="quarter" idx="12"/>
          </p:nvPr>
        </p:nvSpPr>
        <p:spPr/>
        <p:txBody>
          <a:bodyPr/>
          <a:lstStyle/>
          <a:p>
            <a:fld id="{90CF213A-A3A3-5D47-BF03-CA193286F40F}" type="slidenum">
              <a:rPr lang="en-US" smtClean="0"/>
              <a:t>3</a:t>
            </a:fld>
            <a:endParaRPr lang="en-US"/>
          </a:p>
        </p:txBody>
      </p:sp>
      <p:pic>
        <p:nvPicPr>
          <p:cNvPr id="7" name="Picture 6" descr="CBI_rgb.eps">
            <a:extLst>
              <a:ext uri="{FF2B5EF4-FFF2-40B4-BE49-F238E27FC236}">
                <a16:creationId xmlns:a16="http://schemas.microsoft.com/office/drawing/2014/main" id="{693D5DD8-A9AA-6345-ABDD-6CDA9946166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16338" y="337321"/>
            <a:ext cx="996367" cy="510828"/>
          </a:xfrm>
          <a:prstGeom prst="rect">
            <a:avLst/>
          </a:prstGeom>
          <a:noFill/>
        </p:spPr>
      </p:pic>
      <p:pic>
        <p:nvPicPr>
          <p:cNvPr id="8" name="Picture 7">
            <a:extLst>
              <a:ext uri="{FF2B5EF4-FFF2-40B4-BE49-F238E27FC236}">
                <a16:creationId xmlns:a16="http://schemas.microsoft.com/office/drawing/2014/main" id="{86381673-C00F-8F4D-A396-2B48809D029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extLst>
      <p:ext uri="{BB962C8B-B14F-4D97-AF65-F5344CB8AC3E}">
        <p14:creationId xmlns:p14="http://schemas.microsoft.com/office/powerpoint/2010/main" val="8926644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145E6-8DB6-F947-BE0C-06795597F3B2}"/>
              </a:ext>
            </a:extLst>
          </p:cNvPr>
          <p:cNvSpPr>
            <a:spLocks noGrp="1"/>
          </p:cNvSpPr>
          <p:nvPr>
            <p:ph type="title"/>
          </p:nvPr>
        </p:nvSpPr>
        <p:spPr/>
        <p:txBody>
          <a:bodyPr>
            <a:normAutofit/>
          </a:bodyPr>
          <a:lstStyle/>
          <a:p>
            <a:r>
              <a:rPr lang="en-US" sz="3600" dirty="0"/>
              <a:t>Taking stock of the past year</a:t>
            </a:r>
          </a:p>
        </p:txBody>
      </p:sp>
      <p:sp>
        <p:nvSpPr>
          <p:cNvPr id="3" name="Content Placeholder 2">
            <a:extLst>
              <a:ext uri="{FF2B5EF4-FFF2-40B4-BE49-F238E27FC236}">
                <a16:creationId xmlns:a16="http://schemas.microsoft.com/office/drawing/2014/main" id="{814A1727-6474-EE47-BE03-9CE5A9292100}"/>
              </a:ext>
            </a:extLst>
          </p:cNvPr>
          <p:cNvSpPr>
            <a:spLocks noGrp="1"/>
          </p:cNvSpPr>
          <p:nvPr>
            <p:ph idx="1"/>
          </p:nvPr>
        </p:nvSpPr>
        <p:spPr>
          <a:xfrm>
            <a:off x="838200" y="1825625"/>
            <a:ext cx="10515600" cy="4351338"/>
          </a:xfrm>
        </p:spPr>
        <p:txBody>
          <a:bodyPr/>
          <a:lstStyle/>
          <a:p>
            <a:r>
              <a:rPr lang="en-US" dirty="0"/>
              <a:t>Main takeaways from a “scorecard” exercise:</a:t>
            </a:r>
          </a:p>
        </p:txBody>
      </p:sp>
      <p:sp>
        <p:nvSpPr>
          <p:cNvPr id="4" name="TextBox 3">
            <a:extLst>
              <a:ext uri="{FF2B5EF4-FFF2-40B4-BE49-F238E27FC236}">
                <a16:creationId xmlns:a16="http://schemas.microsoft.com/office/drawing/2014/main" id="{A9DD65C4-B740-9B41-BC37-0DC66288A31E}"/>
              </a:ext>
            </a:extLst>
          </p:cNvPr>
          <p:cNvSpPr txBox="1"/>
          <p:nvPr/>
        </p:nvSpPr>
        <p:spPr>
          <a:xfrm>
            <a:off x="838200" y="2680138"/>
            <a:ext cx="3828393" cy="3785652"/>
          </a:xfrm>
          <a:prstGeom prst="rect">
            <a:avLst/>
          </a:prstGeom>
          <a:solidFill>
            <a:schemeClr val="accent2">
              <a:lumMod val="20000"/>
              <a:lumOff val="80000"/>
            </a:schemeClr>
          </a:solidFill>
        </p:spPr>
        <p:txBody>
          <a:bodyPr wrap="square" rtlCol="0">
            <a:spAutoFit/>
          </a:bodyPr>
          <a:lstStyle/>
          <a:p>
            <a:r>
              <a:rPr lang="en-US" sz="2200" b="1" dirty="0"/>
              <a:t>The positives:</a:t>
            </a:r>
          </a:p>
          <a:p>
            <a:pPr marL="285750" lvl="0" indent="-285750">
              <a:buFont typeface="Arial" panose="020B0604020202020204" pitchFamily="34" charset="0"/>
              <a:buChar char="•"/>
            </a:pPr>
            <a:r>
              <a:rPr lang="en-US" sz="2000" dirty="0"/>
              <a:t>There has been </a:t>
            </a:r>
            <a:r>
              <a:rPr lang="en-US" sz="2000" u="sng" dirty="0"/>
              <a:t>progress</a:t>
            </a:r>
            <a:r>
              <a:rPr lang="en-US" sz="2000" dirty="0"/>
              <a:t>. Draft governance documents were produced. Initiatives were undertaken</a:t>
            </a:r>
          </a:p>
          <a:p>
            <a:pPr marL="285750" lvl="0" indent="-285750">
              <a:buFont typeface="Arial" panose="020B0604020202020204" pitchFamily="34" charset="0"/>
              <a:buChar char="•"/>
            </a:pPr>
            <a:r>
              <a:rPr lang="en-US" sz="2000" dirty="0"/>
              <a:t>There has been more </a:t>
            </a:r>
            <a:r>
              <a:rPr lang="en-US" sz="2000" u="sng" dirty="0"/>
              <a:t>respectful interaction</a:t>
            </a:r>
            <a:r>
              <a:rPr lang="en-US" sz="2000" dirty="0"/>
              <a:t>, less confrontation</a:t>
            </a:r>
          </a:p>
          <a:p>
            <a:pPr marL="285750" lvl="0" indent="-285750">
              <a:buFont typeface="Arial" panose="020B0604020202020204" pitchFamily="34" charset="0"/>
              <a:buChar char="•"/>
            </a:pPr>
            <a:r>
              <a:rPr lang="en-US" sz="2000" dirty="0"/>
              <a:t>There has been an increase in </a:t>
            </a:r>
            <a:r>
              <a:rPr lang="en-US" sz="2000" u="sng" dirty="0"/>
              <a:t>participation</a:t>
            </a:r>
            <a:r>
              <a:rPr lang="en-US" sz="2000" dirty="0"/>
              <a:t> in activities such as the monthly calls. </a:t>
            </a:r>
          </a:p>
          <a:p>
            <a:pPr lvl="0"/>
            <a:endParaRPr lang="en-US" sz="2000" dirty="0"/>
          </a:p>
          <a:p>
            <a:endParaRPr lang="en-US" dirty="0"/>
          </a:p>
        </p:txBody>
      </p:sp>
      <p:sp>
        <p:nvSpPr>
          <p:cNvPr id="5" name="TextBox 4">
            <a:extLst>
              <a:ext uri="{FF2B5EF4-FFF2-40B4-BE49-F238E27FC236}">
                <a16:creationId xmlns:a16="http://schemas.microsoft.com/office/drawing/2014/main" id="{0CAAA1CC-9035-D047-A33F-987346C22AB4}"/>
              </a:ext>
            </a:extLst>
          </p:cNvPr>
          <p:cNvSpPr txBox="1"/>
          <p:nvPr/>
        </p:nvSpPr>
        <p:spPr>
          <a:xfrm>
            <a:off x="5186855" y="2680138"/>
            <a:ext cx="6668814" cy="3816429"/>
          </a:xfrm>
          <a:prstGeom prst="rect">
            <a:avLst/>
          </a:prstGeom>
          <a:solidFill>
            <a:schemeClr val="accent2">
              <a:lumMod val="20000"/>
              <a:lumOff val="80000"/>
            </a:schemeClr>
          </a:solidFill>
        </p:spPr>
        <p:txBody>
          <a:bodyPr wrap="square" rtlCol="0">
            <a:spAutoFit/>
          </a:bodyPr>
          <a:lstStyle/>
          <a:p>
            <a:r>
              <a:rPr lang="en-US" sz="2200" b="1" dirty="0"/>
              <a:t>The frustrating aspects:</a:t>
            </a:r>
          </a:p>
          <a:p>
            <a:pPr marL="285750" lvl="0" indent="-285750">
              <a:buFont typeface="Arial" panose="020B0604020202020204" pitchFamily="34" charset="0"/>
              <a:buChar char="•"/>
            </a:pPr>
            <a:r>
              <a:rPr lang="en-US" sz="2000" dirty="0"/>
              <a:t>There </a:t>
            </a:r>
            <a:r>
              <a:rPr lang="en-US" sz="2000" u="sng" dirty="0"/>
              <a:t>hasn’t been enough communication </a:t>
            </a:r>
            <a:r>
              <a:rPr lang="en-US" sz="2000" dirty="0"/>
              <a:t>on multiple levels: inside the network about the mediation process and its progress; among LACRALO leadership, ALAC members and the network on policy; network members aren’t providing input on draft documents; etc.</a:t>
            </a:r>
          </a:p>
          <a:p>
            <a:pPr marL="285750" lvl="0" indent="-285750">
              <a:buFont typeface="Arial" panose="020B0604020202020204" pitchFamily="34" charset="0"/>
              <a:buChar char="•"/>
            </a:pPr>
            <a:r>
              <a:rPr lang="en-US" sz="2000" dirty="0"/>
              <a:t>The draft </a:t>
            </a:r>
            <a:r>
              <a:rPr lang="en-US" sz="2000" u="sng" dirty="0"/>
              <a:t>documents need adjustments</a:t>
            </a:r>
          </a:p>
          <a:p>
            <a:pPr marL="285750" lvl="0" indent="-285750">
              <a:buFont typeface="Arial" panose="020B0604020202020204" pitchFamily="34" charset="0"/>
              <a:buChar char="•"/>
            </a:pPr>
            <a:r>
              <a:rPr lang="en-US" sz="2000" dirty="0"/>
              <a:t>Process feels </a:t>
            </a:r>
            <a:r>
              <a:rPr lang="en-US" sz="2000" u="sng" dirty="0"/>
              <a:t>slow</a:t>
            </a:r>
            <a:r>
              <a:rPr lang="en-US" sz="2000" dirty="0"/>
              <a:t> (not to everyone)</a:t>
            </a:r>
          </a:p>
          <a:p>
            <a:pPr marL="285750" lvl="0" indent="-285750">
              <a:buFont typeface="Arial" panose="020B0604020202020204" pitchFamily="34" charset="0"/>
              <a:buChar char="•"/>
            </a:pPr>
            <a:r>
              <a:rPr lang="en-US" sz="2000" dirty="0"/>
              <a:t>We still </a:t>
            </a:r>
            <a:r>
              <a:rPr lang="en-US" sz="2000" u="sng" dirty="0"/>
              <a:t>don’t have a common purpose</a:t>
            </a:r>
            <a:r>
              <a:rPr lang="en-US" sz="2000" dirty="0"/>
              <a:t>. We don’t have a common strategy about what we should actually be doing (particularly relevant around how LACRALO should be </a:t>
            </a:r>
            <a:r>
              <a:rPr lang="en-US" sz="2000" u="sng" dirty="0"/>
              <a:t>influencing ICANN policy</a:t>
            </a:r>
            <a:r>
              <a:rPr lang="en-US" sz="2000" dirty="0"/>
              <a:t>). </a:t>
            </a:r>
          </a:p>
        </p:txBody>
      </p:sp>
      <p:sp>
        <p:nvSpPr>
          <p:cNvPr id="7" name="Slide Number Placeholder 6">
            <a:extLst>
              <a:ext uri="{FF2B5EF4-FFF2-40B4-BE49-F238E27FC236}">
                <a16:creationId xmlns:a16="http://schemas.microsoft.com/office/drawing/2014/main" id="{04BE117B-C35E-4448-9BB6-019E148DF204}"/>
              </a:ext>
            </a:extLst>
          </p:cNvPr>
          <p:cNvSpPr>
            <a:spLocks noGrp="1"/>
          </p:cNvSpPr>
          <p:nvPr>
            <p:ph type="sldNum" sz="quarter" idx="12"/>
          </p:nvPr>
        </p:nvSpPr>
        <p:spPr/>
        <p:txBody>
          <a:bodyPr/>
          <a:lstStyle/>
          <a:p>
            <a:fld id="{90CF213A-A3A3-5D47-BF03-CA193286F40F}" type="slidenum">
              <a:rPr lang="en-US" smtClean="0"/>
              <a:t>4</a:t>
            </a:fld>
            <a:endParaRPr lang="en-US"/>
          </a:p>
        </p:txBody>
      </p:sp>
      <p:pic>
        <p:nvPicPr>
          <p:cNvPr id="8" name="Picture 7" descr="CBI_rgb.eps">
            <a:extLst>
              <a:ext uri="{FF2B5EF4-FFF2-40B4-BE49-F238E27FC236}">
                <a16:creationId xmlns:a16="http://schemas.microsoft.com/office/drawing/2014/main" id="{13B27C1D-F1B2-4248-9F43-C80D9B9A9F5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16338" y="337321"/>
            <a:ext cx="996367" cy="510828"/>
          </a:xfrm>
          <a:prstGeom prst="rect">
            <a:avLst/>
          </a:prstGeom>
          <a:noFill/>
        </p:spPr>
      </p:pic>
      <p:pic>
        <p:nvPicPr>
          <p:cNvPr id="9" name="Picture 8">
            <a:extLst>
              <a:ext uri="{FF2B5EF4-FFF2-40B4-BE49-F238E27FC236}">
                <a16:creationId xmlns:a16="http://schemas.microsoft.com/office/drawing/2014/main" id="{357F31B8-235F-314B-BE2D-706EB19AA51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extLst>
      <p:ext uri="{BB962C8B-B14F-4D97-AF65-F5344CB8AC3E}">
        <p14:creationId xmlns:p14="http://schemas.microsoft.com/office/powerpoint/2010/main" val="4167102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43D71-6419-614E-823B-0538FE11FC73}"/>
              </a:ext>
            </a:extLst>
          </p:cNvPr>
          <p:cNvSpPr>
            <a:spLocks noGrp="1"/>
          </p:cNvSpPr>
          <p:nvPr>
            <p:ph type="title"/>
          </p:nvPr>
        </p:nvSpPr>
        <p:spPr/>
        <p:txBody>
          <a:bodyPr>
            <a:normAutofit/>
          </a:bodyPr>
          <a:lstStyle/>
          <a:p>
            <a:r>
              <a:rPr lang="en-US" sz="3600" dirty="0"/>
              <a:t>A Common Purpose for LACRALO</a:t>
            </a:r>
          </a:p>
        </p:txBody>
      </p:sp>
      <p:sp>
        <p:nvSpPr>
          <p:cNvPr id="3" name="Content Placeholder 2">
            <a:extLst>
              <a:ext uri="{FF2B5EF4-FFF2-40B4-BE49-F238E27FC236}">
                <a16:creationId xmlns:a16="http://schemas.microsoft.com/office/drawing/2014/main" id="{FD569796-A2E9-8C44-B0A7-E2225BE8974A}"/>
              </a:ext>
            </a:extLst>
          </p:cNvPr>
          <p:cNvSpPr>
            <a:spLocks noGrp="1"/>
          </p:cNvSpPr>
          <p:nvPr>
            <p:ph idx="1"/>
          </p:nvPr>
        </p:nvSpPr>
        <p:spPr/>
        <p:txBody>
          <a:bodyPr/>
          <a:lstStyle/>
          <a:p>
            <a:r>
              <a:rPr lang="en-US" dirty="0"/>
              <a:t>The scorecard exercise prompted the group to spend time </a:t>
            </a:r>
            <a:r>
              <a:rPr lang="en-US" u="sng" dirty="0"/>
              <a:t>developing the components of a common purpose</a:t>
            </a:r>
            <a:r>
              <a:rPr lang="en-US" dirty="0"/>
              <a:t>, based around LACRALO’s existing mission as described in its MOU with ICANN. </a:t>
            </a:r>
          </a:p>
          <a:p>
            <a:r>
              <a:rPr lang="en-US" dirty="0"/>
              <a:t>Once defined, the group used this common purpose to judge governance options that would help LACRALO fulfill its mission, vision, and priority actions. </a:t>
            </a:r>
          </a:p>
        </p:txBody>
      </p:sp>
      <p:sp>
        <p:nvSpPr>
          <p:cNvPr id="4" name="Slide Number Placeholder 3">
            <a:extLst>
              <a:ext uri="{FF2B5EF4-FFF2-40B4-BE49-F238E27FC236}">
                <a16:creationId xmlns:a16="http://schemas.microsoft.com/office/drawing/2014/main" id="{6C4C1248-E2E4-0448-9C14-F0801CEE8C25}"/>
              </a:ext>
            </a:extLst>
          </p:cNvPr>
          <p:cNvSpPr>
            <a:spLocks noGrp="1"/>
          </p:cNvSpPr>
          <p:nvPr>
            <p:ph type="sldNum" sz="quarter" idx="12"/>
          </p:nvPr>
        </p:nvSpPr>
        <p:spPr/>
        <p:txBody>
          <a:bodyPr/>
          <a:lstStyle/>
          <a:p>
            <a:fld id="{90CF213A-A3A3-5D47-BF03-CA193286F40F}" type="slidenum">
              <a:rPr lang="en-US" smtClean="0"/>
              <a:t>5</a:t>
            </a:fld>
            <a:endParaRPr lang="en-US"/>
          </a:p>
        </p:txBody>
      </p:sp>
      <p:pic>
        <p:nvPicPr>
          <p:cNvPr id="5" name="Picture 4" descr="CBI_rgb.eps">
            <a:extLst>
              <a:ext uri="{FF2B5EF4-FFF2-40B4-BE49-F238E27FC236}">
                <a16:creationId xmlns:a16="http://schemas.microsoft.com/office/drawing/2014/main" id="{8E08DD09-87D0-8042-B95C-5C8D125FAB4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16338" y="337321"/>
            <a:ext cx="996367" cy="510828"/>
          </a:xfrm>
          <a:prstGeom prst="rect">
            <a:avLst/>
          </a:prstGeom>
          <a:noFill/>
        </p:spPr>
      </p:pic>
      <p:pic>
        <p:nvPicPr>
          <p:cNvPr id="6" name="Picture 5">
            <a:extLst>
              <a:ext uri="{FF2B5EF4-FFF2-40B4-BE49-F238E27FC236}">
                <a16:creationId xmlns:a16="http://schemas.microsoft.com/office/drawing/2014/main" id="{19D44CA8-43E4-A648-A0E3-971F3E1BFAA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extLst>
      <p:ext uri="{BB962C8B-B14F-4D97-AF65-F5344CB8AC3E}">
        <p14:creationId xmlns:p14="http://schemas.microsoft.com/office/powerpoint/2010/main" val="1110972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C0793-D005-F04D-80D0-1AA4BFB3777E}"/>
              </a:ext>
            </a:extLst>
          </p:cNvPr>
          <p:cNvSpPr>
            <a:spLocks noGrp="1"/>
          </p:cNvSpPr>
          <p:nvPr>
            <p:ph type="ctrTitle"/>
          </p:nvPr>
        </p:nvSpPr>
        <p:spPr>
          <a:xfrm>
            <a:off x="1135035" y="350721"/>
            <a:ext cx="9144000" cy="761999"/>
          </a:xfrm>
        </p:spPr>
        <p:txBody>
          <a:bodyPr>
            <a:normAutofit/>
          </a:bodyPr>
          <a:lstStyle/>
          <a:p>
            <a:pPr algn="l"/>
            <a:r>
              <a:rPr lang="en-US" sz="3600" dirty="0"/>
              <a:t>Our Common Purpose</a:t>
            </a:r>
          </a:p>
        </p:txBody>
      </p:sp>
      <p:sp>
        <p:nvSpPr>
          <p:cNvPr id="5" name="TextBox 4">
            <a:extLst>
              <a:ext uri="{FF2B5EF4-FFF2-40B4-BE49-F238E27FC236}">
                <a16:creationId xmlns:a16="http://schemas.microsoft.com/office/drawing/2014/main" id="{AAD6DFC6-AD12-0B44-9E3B-6F65D52DC606}"/>
              </a:ext>
            </a:extLst>
          </p:cNvPr>
          <p:cNvSpPr txBox="1"/>
          <p:nvPr/>
        </p:nvSpPr>
        <p:spPr>
          <a:xfrm>
            <a:off x="336550" y="1389064"/>
            <a:ext cx="3403600" cy="461665"/>
          </a:xfrm>
          <a:prstGeom prst="rect">
            <a:avLst/>
          </a:prstGeom>
          <a:noFill/>
        </p:spPr>
        <p:txBody>
          <a:bodyPr wrap="square" rtlCol="0">
            <a:spAutoFit/>
          </a:bodyPr>
          <a:lstStyle/>
          <a:p>
            <a:pPr algn="ctr"/>
            <a:r>
              <a:rPr lang="en-US" sz="2400" b="1" dirty="0"/>
              <a:t>LACRALO’S MISSION</a:t>
            </a:r>
          </a:p>
        </p:txBody>
      </p:sp>
      <p:sp>
        <p:nvSpPr>
          <p:cNvPr id="6" name="TextBox 5">
            <a:extLst>
              <a:ext uri="{FF2B5EF4-FFF2-40B4-BE49-F238E27FC236}">
                <a16:creationId xmlns:a16="http://schemas.microsoft.com/office/drawing/2014/main" id="{B8826B93-312B-D54B-B6C8-1CCCD290A8C1}"/>
              </a:ext>
            </a:extLst>
          </p:cNvPr>
          <p:cNvSpPr txBox="1"/>
          <p:nvPr/>
        </p:nvSpPr>
        <p:spPr>
          <a:xfrm>
            <a:off x="3934370" y="1204399"/>
            <a:ext cx="3403600" cy="830997"/>
          </a:xfrm>
          <a:prstGeom prst="rect">
            <a:avLst/>
          </a:prstGeom>
          <a:noFill/>
        </p:spPr>
        <p:txBody>
          <a:bodyPr wrap="square" rtlCol="0">
            <a:spAutoFit/>
          </a:bodyPr>
          <a:lstStyle/>
          <a:p>
            <a:pPr algn="ctr"/>
            <a:r>
              <a:rPr lang="en-US" sz="2400" b="1" dirty="0"/>
              <a:t>WHY? A VISION FOR WHY THIS MATTERS</a:t>
            </a:r>
          </a:p>
        </p:txBody>
      </p:sp>
      <p:sp>
        <p:nvSpPr>
          <p:cNvPr id="7" name="TextBox 6">
            <a:extLst>
              <a:ext uri="{FF2B5EF4-FFF2-40B4-BE49-F238E27FC236}">
                <a16:creationId xmlns:a16="http://schemas.microsoft.com/office/drawing/2014/main" id="{1C9B3894-7E4F-D144-BD98-991C2B8F4894}"/>
              </a:ext>
            </a:extLst>
          </p:cNvPr>
          <p:cNvSpPr txBox="1"/>
          <p:nvPr/>
        </p:nvSpPr>
        <p:spPr>
          <a:xfrm>
            <a:off x="7920858" y="1171544"/>
            <a:ext cx="3538483" cy="1200329"/>
          </a:xfrm>
          <a:prstGeom prst="rect">
            <a:avLst/>
          </a:prstGeom>
          <a:noFill/>
        </p:spPr>
        <p:txBody>
          <a:bodyPr wrap="square" rtlCol="0">
            <a:spAutoFit/>
          </a:bodyPr>
          <a:lstStyle/>
          <a:p>
            <a:pPr algn="ctr"/>
            <a:r>
              <a:rPr lang="en-US" sz="2400" b="1" dirty="0"/>
              <a:t>HOW? WHAT ARE WE DOING TO ACHIEVE OUR MISSION AND VISION </a:t>
            </a:r>
          </a:p>
        </p:txBody>
      </p:sp>
      <p:sp>
        <p:nvSpPr>
          <p:cNvPr id="8" name="TextBox 7">
            <a:extLst>
              <a:ext uri="{FF2B5EF4-FFF2-40B4-BE49-F238E27FC236}">
                <a16:creationId xmlns:a16="http://schemas.microsoft.com/office/drawing/2014/main" id="{3D2B5AF9-2647-6E41-BC00-B30AF25CFD45}"/>
              </a:ext>
            </a:extLst>
          </p:cNvPr>
          <p:cNvSpPr txBox="1"/>
          <p:nvPr/>
        </p:nvSpPr>
        <p:spPr>
          <a:xfrm>
            <a:off x="546100" y="2365653"/>
            <a:ext cx="2984500" cy="2308324"/>
          </a:xfrm>
          <a:prstGeom prst="rect">
            <a:avLst/>
          </a:prstGeom>
          <a:noFill/>
        </p:spPr>
        <p:txBody>
          <a:bodyPr wrap="square" rtlCol="0">
            <a:spAutoFit/>
          </a:bodyPr>
          <a:lstStyle/>
          <a:p>
            <a:r>
              <a:rPr lang="en-US" dirty="0"/>
              <a:t>LACRALO’s mission is to </a:t>
            </a:r>
            <a:r>
              <a:rPr lang="en-US" u="sng" dirty="0"/>
              <a:t>contribute to the development of ICANN policies from the perspective of end users</a:t>
            </a:r>
            <a:r>
              <a:rPr lang="en-US" dirty="0"/>
              <a:t>. Its area of action is ICANN’s At-Large community. </a:t>
            </a:r>
          </a:p>
          <a:p>
            <a:endParaRPr lang="en-US" dirty="0"/>
          </a:p>
        </p:txBody>
      </p:sp>
      <p:sp>
        <p:nvSpPr>
          <p:cNvPr id="9" name="TextBox 8">
            <a:extLst>
              <a:ext uri="{FF2B5EF4-FFF2-40B4-BE49-F238E27FC236}">
                <a16:creationId xmlns:a16="http://schemas.microsoft.com/office/drawing/2014/main" id="{4DC043FB-FD1C-EF48-A78A-7AF8EA649F8B}"/>
              </a:ext>
            </a:extLst>
          </p:cNvPr>
          <p:cNvSpPr txBox="1"/>
          <p:nvPr/>
        </p:nvSpPr>
        <p:spPr>
          <a:xfrm>
            <a:off x="4035970" y="2365653"/>
            <a:ext cx="3302000" cy="4524315"/>
          </a:xfrm>
          <a:prstGeom prst="rect">
            <a:avLst/>
          </a:prstGeom>
          <a:noFill/>
        </p:spPr>
        <p:txBody>
          <a:bodyPr wrap="square" rtlCol="0">
            <a:spAutoFit/>
          </a:bodyPr>
          <a:lstStyle/>
          <a:p>
            <a:r>
              <a:rPr lang="en-US" dirty="0"/>
              <a:t>LACRALO envisions an Internet community in which the </a:t>
            </a:r>
            <a:r>
              <a:rPr lang="en-US" u="sng" dirty="0"/>
              <a:t>unique perspectives and interests </a:t>
            </a:r>
            <a:r>
              <a:rPr lang="en-US" dirty="0"/>
              <a:t>of Latin American and Caribbean end users are </a:t>
            </a:r>
            <a:r>
              <a:rPr lang="en-US" u="sng" dirty="0"/>
              <a:t>put on the table and taken into consideration </a:t>
            </a:r>
            <a:r>
              <a:rPr lang="en-US" dirty="0"/>
              <a:t>in the development of ICANN policies, with a particular emphasis in ensuring end users are aware of their </a:t>
            </a:r>
            <a:r>
              <a:rPr lang="en-US" u="sng" dirty="0"/>
              <a:t>Internet-related rights</a:t>
            </a:r>
            <a:r>
              <a:rPr lang="en-US" dirty="0"/>
              <a:t>, and enjoy </a:t>
            </a:r>
            <a:r>
              <a:rPr lang="en-US" u="sng" dirty="0"/>
              <a:t>affordable</a:t>
            </a:r>
            <a:r>
              <a:rPr lang="en-US" dirty="0"/>
              <a:t>, </a:t>
            </a:r>
            <a:r>
              <a:rPr lang="en-US" u="sng" dirty="0"/>
              <a:t>stable</a:t>
            </a:r>
            <a:r>
              <a:rPr lang="en-US" dirty="0"/>
              <a:t> and </a:t>
            </a:r>
            <a:r>
              <a:rPr lang="en-US" u="sng" dirty="0"/>
              <a:t>secure</a:t>
            </a:r>
            <a:r>
              <a:rPr lang="en-US" dirty="0"/>
              <a:t> access to internet services and benefits. LACRALO works at the intersection of these interests and ICANN’s remit</a:t>
            </a:r>
          </a:p>
        </p:txBody>
      </p:sp>
      <p:sp>
        <p:nvSpPr>
          <p:cNvPr id="10" name="TextBox 9">
            <a:extLst>
              <a:ext uri="{FF2B5EF4-FFF2-40B4-BE49-F238E27FC236}">
                <a16:creationId xmlns:a16="http://schemas.microsoft.com/office/drawing/2014/main" id="{0C86AFF4-4FA9-704B-A272-ED348FE8E9B2}"/>
              </a:ext>
            </a:extLst>
          </p:cNvPr>
          <p:cNvSpPr txBox="1"/>
          <p:nvPr/>
        </p:nvSpPr>
        <p:spPr>
          <a:xfrm>
            <a:off x="7662040" y="2554845"/>
            <a:ext cx="4498428" cy="4247317"/>
          </a:xfrm>
          <a:prstGeom prst="rect">
            <a:avLst/>
          </a:prstGeom>
          <a:noFill/>
        </p:spPr>
        <p:txBody>
          <a:bodyPr wrap="square" rtlCol="0">
            <a:spAutoFit/>
          </a:bodyPr>
          <a:lstStyle/>
          <a:p>
            <a:r>
              <a:rPr lang="en-US" dirty="0"/>
              <a:t>LACRALO is a </a:t>
            </a:r>
            <a:r>
              <a:rPr lang="en-US" u="sng" dirty="0"/>
              <a:t>conduit for relevant two-way communication</a:t>
            </a:r>
            <a:r>
              <a:rPr lang="en-US" dirty="0"/>
              <a:t>. </a:t>
            </a:r>
          </a:p>
          <a:p>
            <a:r>
              <a:rPr lang="en-US" u="sng" dirty="0"/>
              <a:t>OUTREACH, “IN-REACH” &amp; CAPACITY BUILDING</a:t>
            </a:r>
            <a:r>
              <a:rPr lang="en-US" dirty="0"/>
              <a:t> - is essential to push information out, create the conditions for informed participation, and keep people motivated/excited.</a:t>
            </a:r>
          </a:p>
          <a:p>
            <a:r>
              <a:rPr lang="en-US" u="sng" dirty="0"/>
              <a:t>PARTICIPATION AND ENGAGEMENT: </a:t>
            </a:r>
            <a:r>
              <a:rPr lang="en-US" dirty="0"/>
              <a:t>There are multiple channels for LACRALO to have influence on ICANN policies – individual participation in different WGs and PDPs, working with ALAC representatives, establishing LACRALO statements, other ways.</a:t>
            </a:r>
          </a:p>
          <a:p>
            <a:r>
              <a:rPr lang="en-US" u="sng" dirty="0"/>
              <a:t>PRIORITIZATION</a:t>
            </a:r>
            <a:r>
              <a:rPr lang="en-US" dirty="0"/>
              <a:t> is key to focus and having impact</a:t>
            </a:r>
          </a:p>
        </p:txBody>
      </p:sp>
      <p:sp>
        <p:nvSpPr>
          <p:cNvPr id="14" name="Slide Number Placeholder 13">
            <a:extLst>
              <a:ext uri="{FF2B5EF4-FFF2-40B4-BE49-F238E27FC236}">
                <a16:creationId xmlns:a16="http://schemas.microsoft.com/office/drawing/2014/main" id="{BE0023A2-DFC6-644E-89A8-665144AFBEC6}"/>
              </a:ext>
            </a:extLst>
          </p:cNvPr>
          <p:cNvSpPr>
            <a:spLocks noGrp="1"/>
          </p:cNvSpPr>
          <p:nvPr>
            <p:ph type="sldNum" sz="quarter" idx="12"/>
          </p:nvPr>
        </p:nvSpPr>
        <p:spPr/>
        <p:txBody>
          <a:bodyPr/>
          <a:lstStyle/>
          <a:p>
            <a:fld id="{90CF213A-A3A3-5D47-BF03-CA193286F40F}" type="slidenum">
              <a:rPr lang="en-US" smtClean="0"/>
              <a:t>6</a:t>
            </a:fld>
            <a:endParaRPr lang="en-US"/>
          </a:p>
        </p:txBody>
      </p:sp>
      <p:pic>
        <p:nvPicPr>
          <p:cNvPr id="15" name="Picture 14" descr="CBI_rgb.eps">
            <a:extLst>
              <a:ext uri="{FF2B5EF4-FFF2-40B4-BE49-F238E27FC236}">
                <a16:creationId xmlns:a16="http://schemas.microsoft.com/office/drawing/2014/main" id="{0B02F86B-F738-DD49-A2CA-D1CE6FBB069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16338" y="337321"/>
            <a:ext cx="996367" cy="510828"/>
          </a:xfrm>
          <a:prstGeom prst="rect">
            <a:avLst/>
          </a:prstGeom>
          <a:noFill/>
        </p:spPr>
      </p:pic>
      <p:pic>
        <p:nvPicPr>
          <p:cNvPr id="16" name="Picture 15">
            <a:extLst>
              <a:ext uri="{FF2B5EF4-FFF2-40B4-BE49-F238E27FC236}">
                <a16:creationId xmlns:a16="http://schemas.microsoft.com/office/drawing/2014/main" id="{6BE00796-2945-314C-8978-10B5DB84D0D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extLst>
      <p:ext uri="{BB962C8B-B14F-4D97-AF65-F5344CB8AC3E}">
        <p14:creationId xmlns:p14="http://schemas.microsoft.com/office/powerpoint/2010/main" val="2048020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C9C0-F3C8-CB4D-A53F-85F8895B8BD4}"/>
              </a:ext>
            </a:extLst>
          </p:cNvPr>
          <p:cNvSpPr>
            <a:spLocks noGrp="1"/>
          </p:cNvSpPr>
          <p:nvPr>
            <p:ph type="ctrTitle"/>
          </p:nvPr>
        </p:nvSpPr>
        <p:spPr/>
        <p:txBody>
          <a:bodyPr>
            <a:normAutofit/>
          </a:bodyPr>
          <a:lstStyle/>
          <a:p>
            <a:r>
              <a:rPr lang="en-US" sz="4600" b="1" dirty="0"/>
              <a:t>ELEMENTS OF GOVERNANCE</a:t>
            </a:r>
            <a:endParaRPr lang="en-US" sz="4600" dirty="0"/>
          </a:p>
        </p:txBody>
      </p:sp>
      <p:sp>
        <p:nvSpPr>
          <p:cNvPr id="3" name="Slide Number Placeholder 2">
            <a:extLst>
              <a:ext uri="{FF2B5EF4-FFF2-40B4-BE49-F238E27FC236}">
                <a16:creationId xmlns:a16="http://schemas.microsoft.com/office/drawing/2014/main" id="{4310465D-0C1E-5240-8F99-FD56624DD198}"/>
              </a:ext>
            </a:extLst>
          </p:cNvPr>
          <p:cNvSpPr>
            <a:spLocks noGrp="1"/>
          </p:cNvSpPr>
          <p:nvPr>
            <p:ph type="sldNum" sz="quarter" idx="12"/>
          </p:nvPr>
        </p:nvSpPr>
        <p:spPr/>
        <p:txBody>
          <a:bodyPr/>
          <a:lstStyle/>
          <a:p>
            <a:fld id="{90CF213A-A3A3-5D47-BF03-CA193286F40F}" type="slidenum">
              <a:rPr lang="en-US" smtClean="0"/>
              <a:t>7</a:t>
            </a:fld>
            <a:endParaRPr lang="en-US"/>
          </a:p>
        </p:txBody>
      </p:sp>
      <p:pic>
        <p:nvPicPr>
          <p:cNvPr id="4" name="Picture 3" descr="CBI_rgb.eps">
            <a:extLst>
              <a:ext uri="{FF2B5EF4-FFF2-40B4-BE49-F238E27FC236}">
                <a16:creationId xmlns:a16="http://schemas.microsoft.com/office/drawing/2014/main" id="{264151D7-07C3-C741-A518-337C3536DA8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6044" y="223742"/>
            <a:ext cx="996367" cy="510828"/>
          </a:xfrm>
          <a:prstGeom prst="rect">
            <a:avLst/>
          </a:prstGeom>
          <a:noFill/>
        </p:spPr>
      </p:pic>
      <p:pic>
        <p:nvPicPr>
          <p:cNvPr id="5" name="Picture 4">
            <a:extLst>
              <a:ext uri="{FF2B5EF4-FFF2-40B4-BE49-F238E27FC236}">
                <a16:creationId xmlns:a16="http://schemas.microsoft.com/office/drawing/2014/main" id="{A39DDD12-6CBF-894A-89AF-EA9BAB8B058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extLst>
      <p:ext uri="{BB962C8B-B14F-4D97-AF65-F5344CB8AC3E}">
        <p14:creationId xmlns:p14="http://schemas.microsoft.com/office/powerpoint/2010/main" val="2722175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FB57E81-5DD0-7F4A-949B-E8EFFAFA9A4C}"/>
              </a:ext>
            </a:extLst>
          </p:cNvPr>
          <p:cNvSpPr/>
          <p:nvPr/>
        </p:nvSpPr>
        <p:spPr>
          <a:xfrm>
            <a:off x="583324" y="1309834"/>
            <a:ext cx="10770476" cy="756745"/>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6E9060-4A25-6543-A009-12018C2BE4A3}"/>
              </a:ext>
            </a:extLst>
          </p:cNvPr>
          <p:cNvSpPr>
            <a:spLocks noGrp="1"/>
          </p:cNvSpPr>
          <p:nvPr>
            <p:ph type="title"/>
          </p:nvPr>
        </p:nvSpPr>
        <p:spPr/>
        <p:txBody>
          <a:bodyPr>
            <a:normAutofit/>
          </a:bodyPr>
          <a:lstStyle/>
          <a:p>
            <a:r>
              <a:rPr lang="en-US" sz="3600" dirty="0"/>
              <a:t>What leadership team does LACRALO need?</a:t>
            </a:r>
          </a:p>
        </p:txBody>
      </p:sp>
      <p:sp>
        <p:nvSpPr>
          <p:cNvPr id="3" name="Content Placeholder 2">
            <a:extLst>
              <a:ext uri="{FF2B5EF4-FFF2-40B4-BE49-F238E27FC236}">
                <a16:creationId xmlns:a16="http://schemas.microsoft.com/office/drawing/2014/main" id="{DDCA1749-A5EB-4F45-84BC-91210F4165E2}"/>
              </a:ext>
            </a:extLst>
          </p:cNvPr>
          <p:cNvSpPr>
            <a:spLocks noGrp="1"/>
          </p:cNvSpPr>
          <p:nvPr>
            <p:ph idx="1"/>
          </p:nvPr>
        </p:nvSpPr>
        <p:spPr>
          <a:xfrm>
            <a:off x="838200" y="1470354"/>
            <a:ext cx="10515600" cy="5569274"/>
          </a:xfrm>
        </p:spPr>
        <p:txBody>
          <a:bodyPr>
            <a:normAutofit fontScale="77500" lnSpcReduction="20000"/>
          </a:bodyPr>
          <a:lstStyle/>
          <a:p>
            <a:r>
              <a:rPr lang="en-US" dirty="0"/>
              <a:t>Principles: We seek </a:t>
            </a:r>
            <a:r>
              <a:rPr lang="en-US" u="sng" dirty="0"/>
              <a:t>strong coordination </a:t>
            </a:r>
            <a:r>
              <a:rPr lang="en-US" dirty="0"/>
              <a:t>among all LACRALO leaders and representatives. We seek </a:t>
            </a:r>
            <a:r>
              <a:rPr lang="en-US" u="sng" dirty="0"/>
              <a:t>opportunities for multiple people</a:t>
            </a:r>
            <a:r>
              <a:rPr lang="en-US" dirty="0"/>
              <a:t> to get involved and share workload</a:t>
            </a:r>
          </a:p>
          <a:p>
            <a:pPr marL="0" indent="0">
              <a:buNone/>
            </a:pPr>
            <a:r>
              <a:rPr lang="en-US" dirty="0"/>
              <a:t>In light of these principles:</a:t>
            </a:r>
          </a:p>
          <a:p>
            <a:r>
              <a:rPr lang="en-US" dirty="0"/>
              <a:t>Broad agreement on </a:t>
            </a:r>
            <a:r>
              <a:rPr lang="en-US" u="sng" dirty="0"/>
              <a:t>creating a board</a:t>
            </a:r>
          </a:p>
          <a:p>
            <a:pPr lvl="1"/>
            <a:r>
              <a:rPr lang="en-US" dirty="0"/>
              <a:t>To coordinate better LACRALO’s efforts around policy and outreach, </a:t>
            </a:r>
            <a:r>
              <a:rPr lang="en-US" dirty="0" err="1"/>
              <a:t>ie</a:t>
            </a:r>
            <a:r>
              <a:rPr lang="en-US" dirty="0"/>
              <a:t>, LACRALO’s strategy.</a:t>
            </a:r>
          </a:p>
          <a:p>
            <a:pPr lvl="1"/>
            <a:r>
              <a:rPr lang="en-US" dirty="0"/>
              <a:t>Composed of all the elected/selected LACRALO representatives and leaders, so that they have a single interface to coordinate better. (Chair, secretary, vice-chair, vice-secretary, 2 elected ALAC members, 3</a:t>
            </a:r>
            <a:r>
              <a:rPr lang="en-US" baseline="30000" dirty="0"/>
              <a:t>rd</a:t>
            </a:r>
            <a:r>
              <a:rPr lang="en-US" dirty="0"/>
              <a:t> ALAC member, </a:t>
            </a:r>
            <a:r>
              <a:rPr lang="en-US" dirty="0" err="1"/>
              <a:t>nomcom</a:t>
            </a:r>
            <a:r>
              <a:rPr lang="en-US" dirty="0"/>
              <a:t>, &amp; heads of working groups.)</a:t>
            </a:r>
          </a:p>
          <a:p>
            <a:pPr lvl="1"/>
            <a:r>
              <a:rPr lang="en-US" dirty="0"/>
              <a:t>Provides opportunity for more members to be directly involved in LACRALO work. </a:t>
            </a:r>
          </a:p>
          <a:p>
            <a:r>
              <a:rPr lang="en-US" dirty="0"/>
              <a:t>Suggestion to change proposed “vice-chair” position into a </a:t>
            </a:r>
            <a:r>
              <a:rPr lang="en-US" u="sng" dirty="0"/>
              <a:t>“chair-elect”</a:t>
            </a:r>
            <a:r>
              <a:rPr lang="en-US" dirty="0"/>
              <a:t> position. </a:t>
            </a:r>
          </a:p>
          <a:p>
            <a:pPr lvl="1"/>
            <a:r>
              <a:rPr lang="en-US" dirty="0"/>
              <a:t>Under a chair-elect approach (typical in many organizations), the chair-elect spends 2 years gaining experience then automatically becomes the chair. Under this system, you only select the chair-elect, who has a four-year cycle (2 years learning, two years as chair). You use a recall function if the chair-elect turns out to be a dud. ”Secretary-elect” position would function the same way.</a:t>
            </a:r>
          </a:p>
          <a:p>
            <a:pPr lvl="1"/>
            <a:r>
              <a:rPr lang="en-US" dirty="0"/>
              <a:t>Group was intrigued with this idea, but didn’t reach consensus. In addition, at least one participant did not agree with the idea of a vice-chair and vice-secretary position (he preferred adding a third member to the leadership team). </a:t>
            </a:r>
          </a:p>
          <a:p>
            <a:r>
              <a:rPr lang="en-US" dirty="0"/>
              <a:t>Need to clarify roles and terminology around “secretary” position</a:t>
            </a:r>
          </a:p>
          <a:p>
            <a:pPr lvl="1"/>
            <a:r>
              <a:rPr lang="en-US" dirty="0"/>
              <a:t>Should clearly define terminology and roles for secretary versus ICANN staff. Recognize and resolve confusion between ”secretary” and “secretariat”</a:t>
            </a:r>
          </a:p>
          <a:p>
            <a:endParaRPr lang="en-US" dirty="0"/>
          </a:p>
        </p:txBody>
      </p:sp>
      <p:sp>
        <p:nvSpPr>
          <p:cNvPr id="6" name="Slide Number Placeholder 5">
            <a:extLst>
              <a:ext uri="{FF2B5EF4-FFF2-40B4-BE49-F238E27FC236}">
                <a16:creationId xmlns:a16="http://schemas.microsoft.com/office/drawing/2014/main" id="{D3CCA2FC-C12C-5A4E-927A-B635E3087710}"/>
              </a:ext>
            </a:extLst>
          </p:cNvPr>
          <p:cNvSpPr>
            <a:spLocks noGrp="1"/>
          </p:cNvSpPr>
          <p:nvPr>
            <p:ph type="sldNum" sz="quarter" idx="12"/>
          </p:nvPr>
        </p:nvSpPr>
        <p:spPr/>
        <p:txBody>
          <a:bodyPr/>
          <a:lstStyle/>
          <a:p>
            <a:fld id="{90CF213A-A3A3-5D47-BF03-CA193286F40F}" type="slidenum">
              <a:rPr lang="en-US" smtClean="0"/>
              <a:t>8</a:t>
            </a:fld>
            <a:endParaRPr lang="en-US"/>
          </a:p>
        </p:txBody>
      </p:sp>
      <p:pic>
        <p:nvPicPr>
          <p:cNvPr id="7" name="Picture 6" descr="CBI_rgb.eps">
            <a:extLst>
              <a:ext uri="{FF2B5EF4-FFF2-40B4-BE49-F238E27FC236}">
                <a16:creationId xmlns:a16="http://schemas.microsoft.com/office/drawing/2014/main" id="{67FF082F-D0CD-B746-AD2A-F0C7B3D371D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6044" y="223742"/>
            <a:ext cx="996367" cy="510828"/>
          </a:xfrm>
          <a:prstGeom prst="rect">
            <a:avLst/>
          </a:prstGeom>
          <a:noFill/>
        </p:spPr>
      </p:pic>
      <p:pic>
        <p:nvPicPr>
          <p:cNvPr id="8" name="Picture 7">
            <a:extLst>
              <a:ext uri="{FF2B5EF4-FFF2-40B4-BE49-F238E27FC236}">
                <a16:creationId xmlns:a16="http://schemas.microsoft.com/office/drawing/2014/main" id="{97F2F9C7-949C-E647-BB64-F901FFE18E7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extLst>
      <p:ext uri="{BB962C8B-B14F-4D97-AF65-F5344CB8AC3E}">
        <p14:creationId xmlns:p14="http://schemas.microsoft.com/office/powerpoint/2010/main" val="4216091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5B3524-E0CF-5544-BCEA-BE8B67A1CB95}"/>
              </a:ext>
            </a:extLst>
          </p:cNvPr>
          <p:cNvSpPr/>
          <p:nvPr/>
        </p:nvSpPr>
        <p:spPr>
          <a:xfrm>
            <a:off x="583324" y="1592320"/>
            <a:ext cx="10770476" cy="187609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455641-8382-F442-9E5A-71682387184A}"/>
              </a:ext>
            </a:extLst>
          </p:cNvPr>
          <p:cNvSpPr>
            <a:spLocks noGrp="1"/>
          </p:cNvSpPr>
          <p:nvPr>
            <p:ph type="title"/>
          </p:nvPr>
        </p:nvSpPr>
        <p:spPr/>
        <p:txBody>
          <a:bodyPr>
            <a:normAutofit/>
          </a:bodyPr>
          <a:lstStyle/>
          <a:p>
            <a:r>
              <a:rPr lang="en-US" sz="3600" dirty="0"/>
              <a:t>How should we select leaders?</a:t>
            </a:r>
          </a:p>
        </p:txBody>
      </p:sp>
      <p:sp>
        <p:nvSpPr>
          <p:cNvPr id="3" name="Content Placeholder 2">
            <a:extLst>
              <a:ext uri="{FF2B5EF4-FFF2-40B4-BE49-F238E27FC236}">
                <a16:creationId xmlns:a16="http://schemas.microsoft.com/office/drawing/2014/main" id="{F482563A-68CC-A747-A285-BD40E18983FB}"/>
              </a:ext>
            </a:extLst>
          </p:cNvPr>
          <p:cNvSpPr>
            <a:spLocks noGrp="1"/>
          </p:cNvSpPr>
          <p:nvPr>
            <p:ph idx="1"/>
          </p:nvPr>
        </p:nvSpPr>
        <p:spPr>
          <a:xfrm>
            <a:off x="838200" y="1825624"/>
            <a:ext cx="10515600" cy="4890485"/>
          </a:xfrm>
        </p:spPr>
        <p:txBody>
          <a:bodyPr>
            <a:normAutofit fontScale="77500" lnSpcReduction="20000"/>
          </a:bodyPr>
          <a:lstStyle/>
          <a:p>
            <a:r>
              <a:rPr lang="en-US" dirty="0"/>
              <a:t>Principles: We want a system that has: </a:t>
            </a:r>
          </a:p>
          <a:p>
            <a:pPr marL="914400" lvl="1" indent="-457200">
              <a:buFont typeface="+mj-lt"/>
              <a:buAutoNum type="arabicPeriod"/>
            </a:pPr>
            <a:r>
              <a:rPr lang="en-US" u="sng" dirty="0"/>
              <a:t>Rotation</a:t>
            </a:r>
            <a:r>
              <a:rPr lang="en-US" dirty="0"/>
              <a:t> among countries/regions and opportunities for new faces</a:t>
            </a:r>
          </a:p>
          <a:p>
            <a:pPr marL="914400" lvl="1" indent="-457200">
              <a:buFont typeface="+mj-lt"/>
              <a:buAutoNum type="arabicPeriod"/>
            </a:pPr>
            <a:r>
              <a:rPr lang="en-US" u="sng" dirty="0"/>
              <a:t>Continuity</a:t>
            </a:r>
            <a:r>
              <a:rPr lang="en-US" dirty="0"/>
              <a:t> and opportunities for </a:t>
            </a:r>
            <a:r>
              <a:rPr lang="en-US" u="sng" dirty="0"/>
              <a:t>learning</a:t>
            </a:r>
            <a:r>
              <a:rPr lang="en-US" dirty="0"/>
              <a:t> from experienced leaders</a:t>
            </a:r>
          </a:p>
          <a:p>
            <a:pPr marL="914400" lvl="1" indent="-457200">
              <a:buFont typeface="+mj-lt"/>
              <a:buAutoNum type="arabicPeriod"/>
            </a:pPr>
            <a:r>
              <a:rPr lang="en-US" u="sng" dirty="0"/>
              <a:t>Simplicity</a:t>
            </a:r>
          </a:p>
          <a:p>
            <a:pPr marL="914400" lvl="1" indent="-457200">
              <a:buFont typeface="+mj-lt"/>
              <a:buAutoNum type="arabicPeriod"/>
            </a:pPr>
            <a:r>
              <a:rPr lang="en-US" dirty="0"/>
              <a:t>A “</a:t>
            </a:r>
            <a:r>
              <a:rPr lang="en-US" u="sng" dirty="0"/>
              <a:t>consensus-based</a:t>
            </a:r>
            <a:r>
              <a:rPr lang="en-US" dirty="0"/>
              <a:t>” approach</a:t>
            </a:r>
          </a:p>
          <a:p>
            <a:pPr marL="914400" lvl="1" indent="-457200">
              <a:buFont typeface="+mj-lt"/>
              <a:buAutoNum type="arabicPeriod"/>
            </a:pPr>
            <a:r>
              <a:rPr lang="en-US" dirty="0"/>
              <a:t>Incentives for </a:t>
            </a:r>
            <a:r>
              <a:rPr lang="en-US" u="sng" dirty="0"/>
              <a:t>active participation </a:t>
            </a:r>
          </a:p>
          <a:p>
            <a:r>
              <a:rPr lang="en-US" dirty="0"/>
              <a:t>Given these principles, there was broad support for creating a </a:t>
            </a:r>
            <a:r>
              <a:rPr lang="en-US" u="sng" dirty="0"/>
              <a:t>new system of rotating leadership positions among four sub-regions in LACRALO</a:t>
            </a:r>
            <a:r>
              <a:rPr lang="en-US" dirty="0"/>
              <a:t>. </a:t>
            </a:r>
          </a:p>
          <a:p>
            <a:r>
              <a:rPr lang="en-US" dirty="0"/>
              <a:t>Under this system, each sub-region would always have someone in one of the elected positions (chair, secretary, 2 ALAC members (</a:t>
            </a:r>
            <a:r>
              <a:rPr lang="en-US" dirty="0" err="1"/>
              <a:t>Nomcom</a:t>
            </a:r>
            <a:r>
              <a:rPr lang="en-US" dirty="0"/>
              <a:t> could get included in this too)). </a:t>
            </a:r>
          </a:p>
          <a:p>
            <a:r>
              <a:rPr lang="en-US" dirty="0"/>
              <a:t>For example, if it was the turn of sub-region A to hold the chair position, the sub-region would put forward candidates and the entire LACRALO would vote. In the subsequent election, sub-region A would put forward candidates for different position, defined under the rotation. </a:t>
            </a:r>
          </a:p>
          <a:p>
            <a:r>
              <a:rPr lang="en-US" dirty="0"/>
              <a:t>In the event a sub-region didn’t have candidates that year meeting minimum criteria, the position would shift to the next sub-region. </a:t>
            </a:r>
          </a:p>
          <a:p>
            <a:endParaRPr lang="en-US" dirty="0"/>
          </a:p>
        </p:txBody>
      </p:sp>
      <p:sp>
        <p:nvSpPr>
          <p:cNvPr id="5" name="Slide Number Placeholder 4">
            <a:extLst>
              <a:ext uri="{FF2B5EF4-FFF2-40B4-BE49-F238E27FC236}">
                <a16:creationId xmlns:a16="http://schemas.microsoft.com/office/drawing/2014/main" id="{BD04E992-6C5F-2747-B1CA-88E46E9975E0}"/>
              </a:ext>
            </a:extLst>
          </p:cNvPr>
          <p:cNvSpPr>
            <a:spLocks noGrp="1"/>
          </p:cNvSpPr>
          <p:nvPr>
            <p:ph type="sldNum" sz="quarter" idx="12"/>
          </p:nvPr>
        </p:nvSpPr>
        <p:spPr/>
        <p:txBody>
          <a:bodyPr/>
          <a:lstStyle/>
          <a:p>
            <a:fld id="{90CF213A-A3A3-5D47-BF03-CA193286F40F}" type="slidenum">
              <a:rPr lang="en-US" smtClean="0"/>
              <a:t>9</a:t>
            </a:fld>
            <a:endParaRPr lang="en-US"/>
          </a:p>
        </p:txBody>
      </p:sp>
      <p:pic>
        <p:nvPicPr>
          <p:cNvPr id="6" name="Picture 5" descr="CBI_rgb.eps">
            <a:extLst>
              <a:ext uri="{FF2B5EF4-FFF2-40B4-BE49-F238E27FC236}">
                <a16:creationId xmlns:a16="http://schemas.microsoft.com/office/drawing/2014/main" id="{8F7FF22E-B6AC-DE43-B870-EFBCA926CE2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646044" y="223742"/>
            <a:ext cx="996367" cy="510828"/>
          </a:xfrm>
          <a:prstGeom prst="rect">
            <a:avLst/>
          </a:prstGeom>
          <a:noFill/>
        </p:spPr>
      </p:pic>
      <p:pic>
        <p:nvPicPr>
          <p:cNvPr id="7" name="Picture 6">
            <a:extLst>
              <a:ext uri="{FF2B5EF4-FFF2-40B4-BE49-F238E27FC236}">
                <a16:creationId xmlns:a16="http://schemas.microsoft.com/office/drawing/2014/main" id="{A96AC5D1-64DF-B141-BC2A-C382EC4EFEB2}"/>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1" y="152400"/>
            <a:ext cx="820899" cy="653512"/>
          </a:xfrm>
          <a:prstGeom prst="rect">
            <a:avLst/>
          </a:prstGeom>
        </p:spPr>
      </p:pic>
    </p:spTree>
    <p:extLst>
      <p:ext uri="{BB962C8B-B14F-4D97-AF65-F5344CB8AC3E}">
        <p14:creationId xmlns:p14="http://schemas.microsoft.com/office/powerpoint/2010/main" val="209636577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7"/>
  <p:tag name="TPFULLVERSION" val="8.3.0.130"/>
  <p:tag name="PPTVERSION" val="16"/>
  <p:tag name="TPOS" val="6"/>
</p:tagLst>
</file>

<file path=ppt/tags/tag10.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11.xml><?xml version="1.0" encoding="utf-8"?>
<p:tagLst xmlns:a="http://schemas.openxmlformats.org/drawingml/2006/main" xmlns:r="http://schemas.openxmlformats.org/officeDocument/2006/relationships" xmlns:p="http://schemas.openxmlformats.org/presentationml/2006/main">
  <p:tag name="SLIDEGUID" val="37BBE561755D40DC8B313EEF313EF235"/>
  <p:tag name="AUTOOPENPOLL" val="False"/>
  <p:tag name="TYPE" val="MultiChoiceSlide"/>
  <p:tag name="TPSLIDEBULLETSTYLE" val="2"/>
  <p:tag name="CHARTTYPE" val="0"/>
  <p:tag name="CHARTDEFINEDCOLORS" val="3,6,10,45,32,50,13,4,9,55,1"/>
  <p:tag name="HASRESULTS" val="True"/>
  <p:tag name="RESULTS" val="What will be our biggest challenges to finishing this work after the meeting?Cuáles serán nuestros desafíos principales para poder terminar este trabajo después de esta reunión?    CHOOSE TWO OPTIONS!!!!![;crlf;]18[;]24[;]30[;]False[;]0[;][;crlf;]3.1667[;]4[;]1.1571[;]1.3389[;crlf;]3[;]0[;]We forget our agreements / Nos olvidamos de nuestros acuerdos1[;]We forget our agreements / Nos olvidamos de nuestros acuerdos[;][;crlf;]7[;]0[;]We don’t invest enough time / No invertimos suficientamente tiempo2[;]We don’t invest enough time / No invertimos suficientamente tiempo[;][;crlf;]4[;]0[;]We don’t stand up and defend our work together / No defendemos suficientamente nuestro trabajo juntos3[;]We don’t stand up and defend our work together / No defendemos suficientamente nuestro trabajo juntos[;][;crlf;]14[;]0[;]Other LACRALO members question our results, re-opening issues / Otros integrantes de la LACRALO cuestiona nuestros resultas, re-abriendo los temas4[;]Other LACRALO members question our results, re-opening issues / Otros integrantes de la LACRALO cuestiona nuestros resultas, re-abriendo los temas[;][;crlf;]2[;]0[;]We don’t have a process for making decisions / No tenemos un proceso para tomar decisiones5[;]We don’t have a process for making decisions / No tenemos un proceso para tomar decisiones[;][;crlf;]"/>
  <p:tag name="TPQUESTIONXML" val="&lt;?xml version=&quot;1.0&quot; encoding=&quot;UTF-8&quot; standalone=&quot;yes&quot;?&gt;&lt;questionlist&gt;&lt;properties&gt;&lt;guid&gt;22A48C1CB4A64A5691E94A51E9CEC38C&lt;/guid&gt;&lt;date&gt;3/15/2018 02:52:23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37BBE561755D40DC8B313EEF313EF235&lt;/guid&gt;&lt;repollguid&gt;59532AC50B9C47A79F3A9A1BC5E0DB97&lt;/repollguid&gt;&lt;sourceid&gt;EEA355A32A4545458450B830A3AB0790&lt;/sourceid&gt;&lt;questiontext&gt;What will be our biggest challenges to finishing this work after the meeting?Cuáles serán nuestros desafíos principales para poder terminar este trabajo después de esta reunión?    CHOOSE TWO OPTIONS!!!!!&lt;/questiontext&gt;&lt;showresults&gt;True&lt;/showresults&gt;&lt;responsegrid&gt;0&lt;/responsegrid&gt;&lt;countdowntime&gt;30&lt;/countdowntime&gt;&lt;correctvalue&gt;1&lt;/correctvalue&gt;&lt;incorrectvalue&gt;0&lt;/incorrectvalue&gt;&lt;responselimit&gt;2&lt;/responselimit&gt;&lt;bulletstyle&gt;2&lt;/bulletstyle&gt;&lt;answers&gt;&lt;answer&gt;&lt;guid&gt;26D13198272540D1826AAB4CD87339A4&lt;/guid&gt;&lt;answertext&gt;We forget our agreements / Nos olvidamos de nuestros acuerdos&lt;/answertext&gt;&lt;valuetype&gt;0&lt;/valuetype&gt;&lt;/answer&gt;&lt;answer&gt;&lt;guid&gt;677B20BE12334B8E876A5A927EE73C1D&lt;/guid&gt;&lt;answertext&gt;We don’t invest enough time / No invertimos suficientamente tiempo&lt;/answertext&gt;&lt;valuetype&gt;0&lt;/valuetype&gt;&lt;/answer&gt;&lt;answer&gt;&lt;guid&gt;48E65F2AF3244DA694515EF5697A4C2D&lt;/guid&gt;&lt;answertext&gt;We don’t stand up and defend our work together / No defendemos suficientamente nuestro trabajo juntos&lt;/answertext&gt;&lt;valuetype&gt;0&lt;/valuetype&gt;&lt;/answer&gt;&lt;answer&gt;&lt;guid&gt;D1B7ACA04EE6467BA656888E3B8C16AF&lt;/guid&gt;&lt;answertext&gt;Other LACRALO members question our results, re-opening issues / Otros integrantes de la LACRALO cuestiona nuestros resultas, re-abriendo los temas&lt;/answertext&gt;&lt;valuetype&gt;0&lt;/valuetype&gt;&lt;/answer&gt;&lt;answer&gt;&lt;guid&gt;7331D62480614B0D8B7F13A0BD22D416&lt;/guid&gt;&lt;answertext&gt;We don’t have a process for making decisions / No tenemos un proceso para tomar decisiones&lt;/answertext&gt;&lt;valuetype&gt;0&lt;/valuetype&gt;&lt;/answer&gt;&lt;/answers&gt;&lt;/multichoice&gt;&lt;/questions&gt;&lt;/questionlist&gt;"/>
  <p:tag name="LIVECHARTING" val="False"/>
</p:tagLst>
</file>

<file path=ppt/tags/tag12.xml><?xml version="1.0" encoding="utf-8"?>
<p:tagLst xmlns:a="http://schemas.openxmlformats.org/drawingml/2006/main" xmlns:r="http://schemas.openxmlformats.org/officeDocument/2006/relationships" xmlns:p="http://schemas.openxmlformats.org/presentationml/2006/main">
  <p:tag name="ZEROBASED" val="False"/>
</p:tagLst>
</file>

<file path=ppt/tags/tag1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14.xml><?xml version="1.0" encoding="utf-8"?>
<p:tagLst xmlns:a="http://schemas.openxmlformats.org/drawingml/2006/main" xmlns:r="http://schemas.openxmlformats.org/officeDocument/2006/relationships" xmlns:p="http://schemas.openxmlformats.org/presentationml/2006/main">
  <p:tag name="SLIDEGUID" val="73C547E09F994FBFB5F2274551637215"/>
  <p:tag name="AUTOOPENPOLL" val="False"/>
  <p:tag name="TYPE" val="MultiChoiceSlide"/>
  <p:tag name="TPSLIDEBULLETSTYLE" val="2"/>
  <p:tag name="TPQUESTIONXML" val="&lt;?xml version=&quot;1.0&quot; encoding=&quot;UTF-8&quot; standalone=&quot;yes&quot;?&gt;&lt;questionlist&gt;&lt;properties&gt;&lt;guid&gt;C40F2799D4184F1FB942B6B5665D5CB3&lt;/guid&gt;&lt;date&gt;3/15/2018 02:52:23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73C547E09F994FBFB5F2274551637215&lt;/guid&gt;&lt;repollguid&gt;D6B662AC77F042A2BCABFC8EC4C1BAFE&lt;/repollguid&gt;&lt;sourceid&gt;081B5912E27046298B0B64F7C71AFEE0&lt;/sourceid&gt;&lt;questiontext&gt;Will our work this week make a difference in LACRALO?Tendrá un impacto positivo en LACRALO nuestro trabajo esta semana?&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649F6E4BDB0C4B05B668F976D0A7E759&lt;/guid&gt;&lt;answertext&gt;Absolutely! / ¡Absolutamente!&lt;/answertext&gt;&lt;valuetype&gt;0&lt;/valuetype&gt;&lt;/answer&gt;&lt;answer&gt;&lt;guid&gt;E378190818054AD08D5817E60232CDA5&lt;/guid&gt;&lt;answertext&gt;I think so / Creo que sí&lt;/answertext&gt;&lt;valuetype&gt;0&lt;/valuetype&gt;&lt;/answer&gt;&lt;answer&gt;&lt;guid&gt;37B55A5106C847AFB2D6EB413BF22FEF&lt;/guid&gt;&lt;answertext&gt;Difficult to predict / Dificil predecir&lt;/answertext&gt;&lt;valuetype&gt;0&lt;/valuetype&gt;&lt;/answer&gt;&lt;answer&gt;&lt;guid&gt;3EF17A6D7BB748AF8411BA924BBB4AE0&lt;/guid&gt;&lt;answertext&gt;No&lt;/answertext&gt;&lt;valuetype&gt;0&lt;/valuetype&gt;&lt;/answer&gt;&lt;/answers&gt;&lt;/multichoice&gt;&lt;/questions&gt;&lt;/questionlist&gt;"/>
  <p:tag name="LIVECHARTING" val="False"/>
  <p:tag name="CHARTTYPE" val="0"/>
  <p:tag name="CHARTDEFINEDCOLORS" val="3,6,10,45,32,50,13,4,9,55,1"/>
  <p:tag name="HASRESULTS" val="True"/>
  <p:tag name="RESULTS" val="Will our work this week make a difference in LACRALO?Tendrá un impacto positivo en LACRALO nuestro trabajo esta semana?[;crlf;]17[;]24[;]17[;]False[;]0[;][;crlf;]1.2353[;]1[;]0.4242[;]0.1799[;crlf;]13[;]0[;]Absolutely! / ¡Absolutamente!1[;]Absolutely! / ¡Absolutamente![;][;crlf;]4[;]0[;]I think so / Creo que sí2[;]I think so / Creo que sí[;][;crlf;]0[;]0[;]Difficult to predict / Dificil predecir3[;]Difficult to predict / Dificil predecir[;][;crlf;]0[;]0[;]No4[;]No[;][;crlf;]"/>
</p:tagLst>
</file>

<file path=ppt/tags/tag15.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16.xml><?xml version="1.0" encoding="utf-8"?>
<p:tagLst xmlns:a="http://schemas.openxmlformats.org/drawingml/2006/main" xmlns:r="http://schemas.openxmlformats.org/officeDocument/2006/relationships" xmlns:p="http://schemas.openxmlformats.org/presentationml/2006/main">
  <p:tag name="ZEROBASED" val="False"/>
</p:tagLst>
</file>

<file path=ppt/tags/tag2.xml><?xml version="1.0" encoding="utf-8"?>
<p:tagLst xmlns:a="http://schemas.openxmlformats.org/drawingml/2006/main" xmlns:r="http://schemas.openxmlformats.org/officeDocument/2006/relationships" xmlns:p="http://schemas.openxmlformats.org/presentationml/2006/main">
  <p:tag name="SLIDEGUID" val="999DEDC50C9A4347AEF436B97BE3513C"/>
  <p:tag name="AUTOOPENPOLL" val="False"/>
  <p:tag name="TYPE" val="MultiChoiceSlide"/>
  <p:tag name="TPSLIDEBULLETSTYLE" val="2"/>
  <p:tag name="CHARTTYPE" val="0"/>
  <p:tag name="CHARTDEFINEDCOLORS" val="3,6,10,45,32,50,13,4,9,55,1"/>
  <p:tag name="HASRESULTS" val="True"/>
  <p:tag name="RESULTS" val="How well does this Common Purpose statement represent my views?[;crlf;]19[;]19[;]19[;]False[;]0[;][;crlf;]1.7368[;]2[;]0.547[;]0.2992[;crlf;]6[;]0[;]Very well / Muy bien1[;]Very well / Muy bien[;][;crlf;]12[;]0[;]Well / Bien2[;]Well / Bien[;][;crlf;]1[;]0[;]So-so / Mas o menos3[;]So-so / Mas o menos[;][;crlf;]0[;]0[;]Not well/No mucho4[;]Not well/No mucho[;][;crlf;]"/>
  <p:tag name="TPQUESTIONXML" val="&lt;?xml version=&quot;1.0&quot; encoding=&quot;UTF-8&quot; standalone=&quot;yes&quot;?&gt;&lt;questionlist&gt;&lt;properties&gt;&lt;guid&gt;20CA987CE9B24EFC8CBDA71FFD9A6523&lt;/guid&gt;&lt;date&gt;3/15/2018 02:52:23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999DEDC50C9A4347AEF436B97BE3513C&lt;/guid&gt;&lt;repollguid&gt;C0047BCE8A9F4109880E929522AD8502&lt;/repollguid&gt;&lt;sourceid&gt;5FC96DF66F684FD1A33E0C44803E2D48&lt;/sourceid&gt;&lt;questiontext&gt;How well does this Common Purpose statement represent my views?&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4D935FD7C3EE4B9F9F8AA6AC3A30EA47&lt;/guid&gt;&lt;answertext&gt;Very well / Muy bien&lt;/answertext&gt;&lt;valuetype&gt;0&lt;/valuetype&gt;&lt;/answer&gt;&lt;answer&gt;&lt;guid&gt;70E4DFB11C2D46FFA255C73D83C22AEF&lt;/guid&gt;&lt;answertext&gt;Well / Bien&lt;/answertext&gt;&lt;valuetype&gt;0&lt;/valuetype&gt;&lt;/answer&gt;&lt;answer&gt;&lt;guid&gt;4464C6B81270413D84BD982517F35AA7&lt;/guid&gt;&lt;answertext&gt;So-so / Mas o menos&lt;/answertext&gt;&lt;valuetype&gt;0&lt;/valuetype&gt;&lt;/answer&gt;&lt;answer&gt;&lt;guid&gt;B53377A165DE48728950BAE1792724D4&lt;/guid&gt;&lt;answertext&gt;Not well/No mucho&lt;/answertext&gt;&lt;valuetype&gt;0&lt;/valuetype&gt;&lt;/answer&gt;&lt;/answers&gt;&lt;/multichoice&gt;&lt;/questions&gt;&lt;/questionlist&gt;"/>
  <p:tag name="LIVECHARTING" val="False"/>
</p:tagLst>
</file>

<file path=ppt/tags/tag3.xml><?xml version="1.0" encoding="utf-8"?>
<p:tagLst xmlns:a="http://schemas.openxmlformats.org/drawingml/2006/main" xmlns:r="http://schemas.openxmlformats.org/officeDocument/2006/relationships" xmlns:p="http://schemas.openxmlformats.org/presentationml/2006/main">
  <p:tag name="ZEROBASED" val="False"/>
</p:tagLst>
</file>

<file path=ppt/tags/tag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5.xml><?xml version="1.0" encoding="utf-8"?>
<p:tagLst xmlns:a="http://schemas.openxmlformats.org/drawingml/2006/main" xmlns:r="http://schemas.openxmlformats.org/officeDocument/2006/relationships" xmlns:p="http://schemas.openxmlformats.org/presentationml/2006/main">
  <p:tag name="SLIDEGUID" val="787D60A206E546FA84AC402FD9BF52F7"/>
  <p:tag name="AUTOOPENPOLL" val="False"/>
  <p:tag name="TYPE" val="MultiChoiceSlide"/>
  <p:tag name="TPSLIDEBULLETSTYLE" val="2"/>
  <p:tag name="CHARTTYPE" val="0"/>
  <p:tag name="CHARTDEFINEDCOLORS" val="3,6,10,45,32,50,13,4,9,55,1"/>
  <p:tag name="HASRESULTS" val="True"/>
  <p:tag name="RESULTS" val="I’m clear about what we have agreed to in this meeting? ¿Tengo claridad sobre lo que acordamos en esta reunion?[;crlf;]18[;]24[;]18[;]False[;]0[;][;crlf;]1.5[;]1.5[;]0.5[;]0.25[;crlf;]9[;]0[;]Very clear! / Muy claro!1[;]Very clear! / Muy claro![;][;crlf;]9[;]0[;]Clear / Claro2[;]Clear / Claro[;][;crlf;]0[;]0[;]So-so / Mas o menos3[;]So-so / Mas o menos[;][;crlf;]0[;]0[;]Totally lost / No entiendo nada4[;]Totally lost / No entiendo nada[;][;crlf;]"/>
  <p:tag name="TPQUESTIONXML" val="&lt;?xml version=&quot;1.0&quot; encoding=&quot;UTF-8&quot; standalone=&quot;yes&quot;?&gt;&lt;questionlist&gt;&lt;properties&gt;&lt;guid&gt;3F6BCA90D54F4C1CA5702B0B2B9597AE&lt;/guid&gt;&lt;date&gt;3/15/2018 02:52:23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787D60A206E546FA84AC402FD9BF52F7&lt;/guid&gt;&lt;repollguid&gt;8CC24080489D4F308F14C399425449BE&lt;/repollguid&gt;&lt;sourceid&gt;A8C1D9451A064D679A30A1C312D46B06&lt;/sourceid&gt;&lt;questiontext&gt;I’m clear about what we have agreed to in this meeting? ¿Tengo claridad sobre lo que acordamos en esta reunion?&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4148F62AC9BA40B09C0E5BDD316B6107&lt;/guid&gt;&lt;answertext&gt;Very clear! / Muy claro!&lt;/answertext&gt;&lt;valuetype&gt;0&lt;/valuetype&gt;&lt;/answer&gt;&lt;answer&gt;&lt;guid&gt;DC79C62FD7874DB09125CDBEA66FFA52&lt;/guid&gt;&lt;answertext&gt;Clear / Claro&lt;/answertext&gt;&lt;valuetype&gt;0&lt;/valuetype&gt;&lt;/answer&gt;&lt;answer&gt;&lt;guid&gt;63E96BA4A2C2466FAF8CAF9A18A7DA4D&lt;/guid&gt;&lt;answertext&gt;So-so / Mas o menos&lt;/answertext&gt;&lt;valuetype&gt;0&lt;/valuetype&gt;&lt;/answer&gt;&lt;answer&gt;&lt;guid&gt;FB3DC77622814442B1B20674C34C75EF&lt;/guid&gt;&lt;answertext&gt;Totally lost / No entiendo nada&lt;/answertext&gt;&lt;valuetype&gt;0&lt;/valuetype&gt;&lt;/answer&gt;&lt;/answers&gt;&lt;/multichoice&gt;&lt;/questions&gt;&lt;/questionlist&gt;"/>
  <p:tag name="LIVECHARTING" val="False"/>
</p:tagLst>
</file>

<file path=ppt/tags/tag6.xml><?xml version="1.0" encoding="utf-8"?>
<p:tagLst xmlns:a="http://schemas.openxmlformats.org/drawingml/2006/main" xmlns:r="http://schemas.openxmlformats.org/officeDocument/2006/relationships" xmlns:p="http://schemas.openxmlformats.org/presentationml/2006/main">
  <p:tag name="ZEROBASED" val="False"/>
</p:tagLst>
</file>

<file path=ppt/tags/tag7.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0"/>
</p:tagLst>
</file>

<file path=ppt/tags/tag8.xml><?xml version="1.0" encoding="utf-8"?>
<p:tagLst xmlns:a="http://schemas.openxmlformats.org/drawingml/2006/main" xmlns:r="http://schemas.openxmlformats.org/officeDocument/2006/relationships" xmlns:p="http://schemas.openxmlformats.org/presentationml/2006/main">
  <p:tag name="SLIDEGUID" val="49593F70E5054607A67E2FEEB38CB314"/>
  <p:tag name="AUTOOPENPOLL" val="False"/>
  <p:tag name="TYPE" val="MultiChoiceSlide"/>
  <p:tag name="TPSLIDEBULLETSTYLE" val="2"/>
  <p:tag name="CHARTTYPE" val="0"/>
  <p:tag name="CHARTDEFINEDCOLORS" val="3,6,10,45,32,50,13,4,9,55,1"/>
  <p:tag name="HASRESULTS" val="True"/>
  <p:tag name="RESULTS" val="Will we be able to complete this work after the meeting? ¿Seramos capaces de terminar este trabajo después de la reunion?[;crlf;]17[;]24[;]17[;]False[;]0[;][;crlf;]1.7059[;]2[;]0.6655[;]0.4429[;crlf;]7[;]0[;]Absolutely! / ¡Absolutamente!1[;]Absolutely! / ¡Absolutamente![;][;crlf;]8[;]0[;]I think so / Creo que sí2[;]I think so / Creo que sí[;][;crlf;]2[;]0[;]Difficult to predict / Dificil predecir3[;]Difficult to predict / Dificil predecir[;][;crlf;]0[;]0[;]No4[;]No[;][;crlf;]"/>
  <p:tag name="TPQUESTIONXML" val="&lt;?xml version=&quot;1.0&quot; encoding=&quot;UTF-8&quot; standalone=&quot;yes&quot;?&gt;&lt;questionlist&gt;&lt;properties&gt;&lt;guid&gt;B68B768CB72B4A88A6671525DC558CC9&lt;/guid&gt;&lt;date&gt;3/15/2018 02:52:23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49593F70E5054607A67E2FEEB38CB314&lt;/guid&gt;&lt;repollguid&gt;70A92D04EB154712AC0FD48E65FF9495&lt;/repollguid&gt;&lt;sourceid&gt;E4D3542E85AA407AAEE4727467BB5420&lt;/sourceid&gt;&lt;questiontext&gt;Will we be able to complete this work after the meeting? ¿Seramos capaces de terminar este trabajo después de la reunion?&lt;/questiontext&gt;&lt;showresults&gt;True&lt;/showresults&gt;&lt;responsegrid&gt;0&lt;/responsegrid&gt;&lt;countdowntime&gt;30&lt;/countdowntime&gt;&lt;correctvalue&gt;1&lt;/correctvalue&gt;&lt;incorrectvalue&gt;0&lt;/incorrectvalue&gt;&lt;responselimit&gt;1&lt;/responselimit&gt;&lt;bulletstyle&gt;2&lt;/bulletstyle&gt;&lt;answers&gt;&lt;answer&gt;&lt;guid&gt;0C6634C4297C4CAB925DA34ACBA856E4&lt;/guid&gt;&lt;answertext&gt;Absolutely! / ¡Absolutamente!&lt;/answertext&gt;&lt;valuetype&gt;0&lt;/valuetype&gt;&lt;/answer&gt;&lt;answer&gt;&lt;guid&gt;421E78CB7FF7456EBDDB1D353680C7A0&lt;/guid&gt;&lt;answertext&gt;I think so / Creo que sí&lt;/answertext&gt;&lt;valuetype&gt;0&lt;/valuetype&gt;&lt;/answer&gt;&lt;answer&gt;&lt;guid&gt;30A2502AF4C8450597D558B8DBCC8775&lt;/guid&gt;&lt;answertext&gt;Difficult to predict / Dificil predecir&lt;/answertext&gt;&lt;valuetype&gt;0&lt;/valuetype&gt;&lt;/answer&gt;&lt;answer&gt;&lt;guid&gt;FAEF44BD26AA4BA69B48733C98C9D062&lt;/guid&gt;&lt;answertext&gt;No&lt;/answertext&gt;&lt;valuetype&gt;0&lt;/valuetype&gt;&lt;/answer&gt;&lt;/answers&gt;&lt;/multichoice&gt;&lt;/questions&gt;&lt;/questionlist&gt;"/>
  <p:tag name="LIVECHARTING" val="False"/>
</p:tagLst>
</file>

<file path=ppt/tags/tag9.xml><?xml version="1.0" encoding="utf-8"?>
<p:tagLst xmlns:a="http://schemas.openxmlformats.org/drawingml/2006/main" xmlns:r="http://schemas.openxmlformats.org/officeDocument/2006/relationships" xmlns:p="http://schemas.openxmlformats.org/presentationml/2006/main">
  <p:tag name="ZEROBASED" val="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CQ">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D2D0D585-C4EC-EA4B-835C-782976849514}" vid="{8BBB69E0-F12D-4E4F-8A8A-1D22C8CD626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4045</TotalTime>
  <Words>2826</Words>
  <Application>Microsoft Macintosh PowerPoint</Application>
  <PresentationFormat>Widescreen</PresentationFormat>
  <Paragraphs>253</Paragraphs>
  <Slides>28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28</vt:i4>
      </vt:variant>
    </vt:vector>
  </HeadingPairs>
  <TitlesOfParts>
    <vt:vector size="37" baseType="lpstr">
      <vt:lpstr>ＭＳ Ｐゴシック</vt:lpstr>
      <vt:lpstr>ＭＳ Ｐゴシック</vt:lpstr>
      <vt:lpstr>Arial</vt:lpstr>
      <vt:lpstr>Calibri</vt:lpstr>
      <vt:lpstr>Calibri Light</vt:lpstr>
      <vt:lpstr>Helvetica</vt:lpstr>
      <vt:lpstr>Microsoft Himalaya</vt:lpstr>
      <vt:lpstr>Office Theme</vt:lpstr>
      <vt:lpstr>MCQ</vt:lpstr>
      <vt:lpstr>LACRALO Mediation Process – Second Meeting March 14 &amp; 15, 2018    San Jose, Puerto Rico </vt:lpstr>
      <vt:lpstr>Overview</vt:lpstr>
      <vt:lpstr>KEY AGREEMENTS</vt:lpstr>
      <vt:lpstr>Taking stock of the past year</vt:lpstr>
      <vt:lpstr>A Common Purpose for LACRALO</vt:lpstr>
      <vt:lpstr>Our Common Purpose</vt:lpstr>
      <vt:lpstr>ELEMENTS OF GOVERNANCE</vt:lpstr>
      <vt:lpstr>What leadership team does LACRALO need?</vt:lpstr>
      <vt:lpstr>How should we select leaders?</vt:lpstr>
      <vt:lpstr>How should we select leaders? (2)</vt:lpstr>
      <vt:lpstr>How should we select leaders (3)</vt:lpstr>
      <vt:lpstr>How should leaders demonstrate performance and be held accountable?</vt:lpstr>
      <vt:lpstr>Metrics for ALS activity</vt:lpstr>
      <vt:lpstr>Individual membership</vt:lpstr>
      <vt:lpstr>Dispute resolution process</vt:lpstr>
      <vt:lpstr>Emeritus Council</vt:lpstr>
      <vt:lpstr>Pending points without agreement</vt:lpstr>
      <vt:lpstr>NEXT STEPS</vt:lpstr>
      <vt:lpstr>Key challenges looking ahead</vt:lpstr>
      <vt:lpstr>Next Steps</vt:lpstr>
      <vt:lpstr>Our Commitments to Each Other</vt:lpstr>
      <vt:lpstr>KEYPAD POLLING RESULTS</vt:lpstr>
      <vt:lpstr>How well does this Common Purpose statement represent my views? </vt:lpstr>
      <vt:lpstr>I’m clear about what we have agreed to in this meeting?  ¿Tengo claridad sobre lo que acordamos en esta reunion?</vt:lpstr>
      <vt:lpstr>Will we be able to complete this work after the meeting?  ¿Seramos capaces de terminar este trabajo después de la reunion?</vt:lpstr>
      <vt:lpstr>What will be our biggest challenges to finishing this work after the meeting? Cuáles serán nuestros desafíos principales para poder terminar este trabajo después de esta reunión?    CHOOSE TWO OPTIONS!!!!!</vt:lpstr>
      <vt:lpstr>Will our work this week make a difference in LACRALO? Tendrá un impacto positivo en LACRALO nuestro trabajo esta semana? </vt:lpstr>
      <vt:lpstr>Participants</vt:lpstr>
    </vt:vector>
  </TitlesOfParts>
  <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Plumb</dc:creator>
  <cp:lastModifiedBy>David Plumb</cp:lastModifiedBy>
  <cp:revision>77</cp:revision>
  <cp:lastPrinted>2018-03-16T16:46:16Z</cp:lastPrinted>
  <dcterms:created xsi:type="dcterms:W3CDTF">2018-03-14T14:47:02Z</dcterms:created>
  <dcterms:modified xsi:type="dcterms:W3CDTF">2018-03-28T15:33:23Z</dcterms:modified>
</cp:coreProperties>
</file>