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420"/>
    <a:srgbClr val="B07F7D"/>
    <a:srgbClr val="C93A2D"/>
    <a:srgbClr val="FD5EEE"/>
    <a:srgbClr val="00ADEF"/>
    <a:srgbClr val="7A4741"/>
    <a:srgbClr val="667882"/>
    <a:srgbClr val="4867C0"/>
    <a:srgbClr val="637783"/>
    <a:srgbClr val="784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9" autoAdjust="0"/>
    <p:restoredTop sz="83265"/>
  </p:normalViewPr>
  <p:slideViewPr>
    <p:cSldViewPr snapToGrid="0">
      <p:cViewPr varScale="1">
        <p:scale>
          <a:sx n="101" d="100"/>
          <a:sy n="101" d="100"/>
        </p:scale>
        <p:origin x="1808" y="192"/>
      </p:cViewPr>
      <p:guideLst/>
    </p:cSldViewPr>
  </p:slideViewPr>
  <p:outlineViewPr>
    <p:cViewPr>
      <p:scale>
        <a:sx n="33" d="100"/>
        <a:sy n="33" d="100"/>
      </p:scale>
      <p:origin x="0" y="-82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74D83B-4317-44B4-9DBB-3D58329EB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2F47DE-321B-49B5-B28D-D21CF228EC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CE47B-19CD-4355-9577-DA6DC8D03574}" type="datetimeFigureOut">
              <a:rPr lang="en-US" smtClean="0"/>
              <a:t>2/17/21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A0B5A-43CB-473E-873F-7DC18D2300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CD9B69-DB04-48E1-8B20-A018FD17E8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ABA05-CF06-4F5B-BCFB-914DBDA1474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04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2BAD1-7EBE-4C4D-8EDF-AF87B4BA8723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0BE20-84DC-BC44-9302-75B101F91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12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0BE20-84DC-BC44-9302-75B101F9142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42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9E4DD-232B-4934-873D-12490434B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89A83-076C-409E-BF4F-E45BCF755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7E8E5-81E5-4D74-B1AC-DD4A3E0B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38199-1846-4EEF-A5BD-CCBE55C9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A7247-267B-46FD-BB46-79A1D5F0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8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F55F-94F7-42B1-ACBA-65422B31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3FB8A-BBD9-42FD-821F-4B3F00288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ED6C3-82BF-487D-8F42-808D574D6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5C986-DEF8-418F-8D73-C0CA257E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2F7B1-3AFB-43B5-B782-9C18BCF2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88DFF5-8188-4343-A0F4-60FADE0F0E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3EC6D-9CDA-45F8-920F-14B2AFC8A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039BB-D37A-43D8-97C2-160978DB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6261B-DF29-4302-81C6-A7028F452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FF8C0-209B-4EBC-A477-DA360E17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CFEC-92A0-4D98-885B-551C27F6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747D2-1A6A-4873-8FE3-41E94DD19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29665-D7A5-4342-AEBF-50B64B2B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09849-1777-48FC-B376-9DBDD0DE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5B8FB-F7BE-47D8-8C78-5ADC59A7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1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9B9E-E773-47CD-A361-7A2205BF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E0CFE-9811-4774-A507-230E3A294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B8AF1-DCCE-4518-9C2E-32BDF121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EE9D6-A6EA-40F5-903E-F5115CE6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554CE-672C-4771-872B-8810F3D1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6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49D70-3B7C-4426-949E-5ECCFAA15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B1AEC-0A68-4987-9421-4C74DD72B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74FBA-F407-48B4-BCF7-55896664F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A082A-F035-40AD-98EF-0E249F56D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1E1F3-A7CD-4629-8485-13AEC50FC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0204A-5C03-4B65-9222-95FD0382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7161-53CE-4B52-8FA9-85CDFBC7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E9AD5-7C8A-4969-8C85-8C9A279E4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B312D-4C58-4727-B29F-C33AD16CF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11D26-494B-4732-B63E-CE81EF0BA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7650B4-6E8D-41BB-867E-0AF51D566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A9A82-BC06-4511-966A-BEF204B8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B2FCDE-293A-42CA-BA9C-794760DC5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E336E0-AFB2-4CF7-9372-271BB37C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1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B357-88D7-48EB-B462-2A105ACA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607F96-393B-4456-B246-1CB14991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78D97-2FD0-48D5-BCA9-EC8185B7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4CA95-4364-4D12-86C9-9ADA6771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9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F276B-856A-46B1-82BE-54917A41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A8C3-3638-4325-ACF0-D37A3B787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E4348-320D-47AE-9EC3-BEA31B4C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2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63249-878E-43F9-851A-1202D321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9A56F-3EF4-458E-8175-1F1984496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392D2-494A-450E-ABAB-59476C493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A00A3-18C3-4BBF-9122-7B4B2F9F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017BE-4596-4C61-8D6D-405AD5C1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E464A-9B90-455F-9FBF-5D078718B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2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52B9-0CFB-4336-9711-2244E503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67B5E8-5513-4DEB-A28E-1FAAA31C6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916D6-DF91-42AE-A6C3-E7BB2AA2C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5DD14-5775-49CC-8640-98F2A92F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81A66-C2AD-4240-90E1-93EC7CC6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9934E-AD40-4235-9A52-426B0A2D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7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4E7B4-1F07-491E-BDEA-220194A8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BDBBC-A56C-4F0E-AE9D-A19ACF067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D0687-B9F5-44A4-B2FA-B10728FC6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2C5B-E691-422B-BD57-26AEB20A442C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F24F3-3DAB-44B3-995F-83EBB35E5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639C9-44DB-48A2-9FD9-41208FD9E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5AD0-C71B-4911-83E0-FF57F3AF092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8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MO6LvX0lFtYc8c05B8eCgCYSrsjmLOMT/view?pli=1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hyperlink" Target="https://www.internetjurisdiction.net/work/domains-jurisdic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openxmlformats.org/officeDocument/2006/relationships/image" Target="../media/image3.emf"/><Relationship Id="rId15" Type="http://schemas.openxmlformats.org/officeDocument/2006/relationships/image" Target="../media/image11.jpe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F86F36-086E-41A9-B12F-42B3F2A54B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9" y="0"/>
            <a:ext cx="12180721" cy="6858000"/>
          </a:xfrm>
          <a:prstGeom prst="rect">
            <a:avLst/>
          </a:prstGeom>
        </p:spPr>
      </p:pic>
      <p:pic>
        <p:nvPicPr>
          <p:cNvPr id="39" name="Image 38" descr="Une image contenant personne, homme, arbre, extérieur&#10;&#10;Description générée automatiquement">
            <a:extLst>
              <a:ext uri="{FF2B5EF4-FFF2-40B4-BE49-F238E27FC236}">
                <a16:creationId xmlns:a16="http://schemas.microsoft.com/office/drawing/2014/main" id="{7BE624A2-4B1D-934C-95E4-A6B337FC33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00204" y="4168860"/>
            <a:ext cx="2186759" cy="2230744"/>
          </a:xfrm>
          <a:prstGeom prst="ellipse">
            <a:avLst/>
          </a:prstGeom>
        </p:spPr>
      </p:pic>
      <p:sp>
        <p:nvSpPr>
          <p:cNvPr id="16" name="TextBox 2">
            <a:extLst>
              <a:ext uri="{FF2B5EF4-FFF2-40B4-BE49-F238E27FC236}">
                <a16:creationId xmlns:a16="http://schemas.microsoft.com/office/drawing/2014/main" id="{0F8B2A6A-8DBC-874A-8E33-9399348128B6}"/>
              </a:ext>
            </a:extLst>
          </p:cNvPr>
          <p:cNvSpPr txBox="1"/>
          <p:nvPr/>
        </p:nvSpPr>
        <p:spPr>
          <a:xfrm>
            <a:off x="3647624" y="1179783"/>
            <a:ext cx="6280502" cy="461665"/>
          </a:xfrm>
          <a:prstGeom prst="rect">
            <a:avLst/>
          </a:prstGeom>
          <a:solidFill>
            <a:srgbClr val="0E393A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23 February 2021 -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19:00-20:30 UTC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DD2B7CD-6BFB-424C-9730-B61FDEEE1ED6}"/>
              </a:ext>
            </a:extLst>
          </p:cNvPr>
          <p:cNvSpPr txBox="1"/>
          <p:nvPr/>
        </p:nvSpPr>
        <p:spPr>
          <a:xfrm>
            <a:off x="11839" y="859429"/>
            <a:ext cx="1962741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2060"/>
                </a:solidFill>
              </a:rPr>
              <a:t>EURALO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B3B42B25-5597-4C4F-A786-38835566CED8}"/>
              </a:ext>
            </a:extLst>
          </p:cNvPr>
          <p:cNvGrpSpPr/>
          <p:nvPr/>
        </p:nvGrpSpPr>
        <p:grpSpPr>
          <a:xfrm>
            <a:off x="511160" y="4390206"/>
            <a:ext cx="1084016" cy="905355"/>
            <a:chOff x="1" y="685224"/>
            <a:chExt cx="2232955" cy="186493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D8A010A-A456-5246-A853-CA478BDF13A9}"/>
                </a:ext>
              </a:extLst>
            </p:cNvPr>
            <p:cNvSpPr/>
            <p:nvPr/>
          </p:nvSpPr>
          <p:spPr>
            <a:xfrm>
              <a:off x="1" y="685224"/>
              <a:ext cx="2232955" cy="1864933"/>
            </a:xfrm>
            <a:prstGeom prst="rect">
              <a:avLst/>
            </a:prstGeom>
            <a:solidFill>
              <a:srgbClr val="0D436C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endParaRPr>
            </a:p>
          </p:txBody>
        </p:sp>
        <p:pic>
          <p:nvPicPr>
            <p:cNvPr id="22" name="Picture 6" descr="ICANN_Logo_W.eps">
              <a:extLst>
                <a:ext uri="{FF2B5EF4-FFF2-40B4-BE49-F238E27FC236}">
                  <a16:creationId xmlns:a16="http://schemas.microsoft.com/office/drawing/2014/main" id="{27FF0F92-9A2F-934A-8220-A041CC519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1982" y="871077"/>
              <a:ext cx="1962493" cy="1523172"/>
            </a:xfrm>
            <a:prstGeom prst="rect">
              <a:avLst/>
            </a:prstGeom>
          </p:spPr>
        </p:pic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6C77D1D9-85EE-284E-AFB4-AD2A2018A09B}"/>
              </a:ext>
            </a:extLst>
          </p:cNvPr>
          <p:cNvSpPr txBox="1">
            <a:spLocks/>
          </p:cNvSpPr>
          <p:nvPr/>
        </p:nvSpPr>
        <p:spPr>
          <a:xfrm>
            <a:off x="1840533" y="76406"/>
            <a:ext cx="10173276" cy="1085962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RoundTable 2 (by EURALO)</a:t>
            </a:r>
          </a:p>
          <a:p>
            <a: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“Internet &amp; Jurisdiction: Domain Names issues</a:t>
            </a:r>
          </a:p>
        </p:txBody>
      </p:sp>
      <p:pic>
        <p:nvPicPr>
          <p:cNvPr id="23" name="Рисунок 3" descr="af7a4501-735b-4269-8da2-1fc31646e441 - копия">
            <a:extLst>
              <a:ext uri="{FF2B5EF4-FFF2-40B4-BE49-F238E27FC236}">
                <a16:creationId xmlns:a16="http://schemas.microsoft.com/office/drawing/2014/main" id="{1DD424FE-6E9C-624C-8EF2-F08B9A5C7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1161" y="2857563"/>
            <a:ext cx="1095914" cy="1097774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e 26">
            <a:extLst>
              <a:ext uri="{FF2B5EF4-FFF2-40B4-BE49-F238E27FC236}">
                <a16:creationId xmlns:a16="http://schemas.microsoft.com/office/drawing/2014/main" id="{70C273E5-E1B3-C342-8AFA-A9F6A242A295}"/>
              </a:ext>
            </a:extLst>
          </p:cNvPr>
          <p:cNvGrpSpPr/>
          <p:nvPr/>
        </p:nvGrpSpPr>
        <p:grpSpPr>
          <a:xfrm>
            <a:off x="6088707" y="720916"/>
            <a:ext cx="1800000" cy="3010122"/>
            <a:chOff x="6077684" y="657138"/>
            <a:chExt cx="1800000" cy="3010122"/>
          </a:xfrm>
        </p:grpSpPr>
        <p:pic>
          <p:nvPicPr>
            <p:cNvPr id="28" name="Picture 2" descr="Joanna">
              <a:hlinkClick r:id="rId8"/>
              <a:extLst>
                <a:ext uri="{FF2B5EF4-FFF2-40B4-BE49-F238E27FC236}">
                  <a16:creationId xmlns:a16="http://schemas.microsoft.com/office/drawing/2014/main" id="{43A4728E-3FE2-C248-A777-BDF9AD67EA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6"/>
            <a:stretch/>
          </p:blipFill>
          <p:spPr bwMode="auto">
            <a:xfrm>
              <a:off x="6077684" y="1867260"/>
              <a:ext cx="1800000" cy="1800000"/>
            </a:xfrm>
            <a:custGeom>
              <a:avLst/>
              <a:gdLst/>
              <a:ahLst/>
              <a:cxnLst/>
              <a:rect l="l" t="t" r="r" b="b"/>
              <a:pathLst>
                <a:path w="2849586" h="2849586">
                  <a:moveTo>
                    <a:pt x="1424793" y="0"/>
                  </a:moveTo>
                  <a:cubicBezTo>
                    <a:pt x="2211684" y="0"/>
                    <a:pt x="2849586" y="637902"/>
                    <a:pt x="2849586" y="1424793"/>
                  </a:cubicBezTo>
                  <a:cubicBezTo>
                    <a:pt x="2849586" y="2211684"/>
                    <a:pt x="2211684" y="2849586"/>
                    <a:pt x="1424793" y="2849586"/>
                  </a:cubicBezTo>
                  <a:cubicBezTo>
                    <a:pt x="637902" y="2849586"/>
                    <a:pt x="0" y="2211684"/>
                    <a:pt x="0" y="1424793"/>
                  </a:cubicBezTo>
                  <a:cubicBezTo>
                    <a:pt x="0" y="637902"/>
                    <a:pt x="637902" y="0"/>
                    <a:pt x="1424793" y="0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80063D6-FDDF-5C4B-A492-7524EF46ADD8}"/>
                </a:ext>
              </a:extLst>
            </p:cNvPr>
            <p:cNvSpPr/>
            <p:nvPr/>
          </p:nvSpPr>
          <p:spPr>
            <a:xfrm>
              <a:off x="6096000" y="657138"/>
              <a:ext cx="1781684" cy="28754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fr-FR" sz="2400" b="1" dirty="0">
                  <a:ln/>
                  <a:solidFill>
                    <a:schemeClr val="accent2"/>
                  </a:solidFill>
                </a:rPr>
                <a:t>Joanna </a:t>
              </a:r>
              <a:r>
                <a:rPr lang="fr-FR" sz="2400" b="1" dirty="0" err="1">
                  <a:ln/>
                  <a:solidFill>
                    <a:schemeClr val="accent2"/>
                  </a:solidFill>
                </a:rPr>
                <a:t>Kulesza</a:t>
              </a:r>
              <a:endParaRPr lang="fr-FR" sz="2400" b="1" dirty="0">
                <a:ln/>
                <a:solidFill>
                  <a:schemeClr val="accent2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DFF609D5-9777-F24D-9EAE-A3DA2070BC1A}"/>
              </a:ext>
            </a:extLst>
          </p:cNvPr>
          <p:cNvGrpSpPr/>
          <p:nvPr/>
        </p:nvGrpSpPr>
        <p:grpSpPr>
          <a:xfrm>
            <a:off x="2023404" y="605538"/>
            <a:ext cx="1818314" cy="3110642"/>
            <a:chOff x="4150954" y="2460787"/>
            <a:chExt cx="1818314" cy="3110642"/>
          </a:xfrm>
        </p:grpSpPr>
        <p:pic>
          <p:nvPicPr>
            <p:cNvPr id="34" name="Image 33" descr="Une image contenant homme, personne, intérieur, microscope&#10;&#10;Description générée automatiquement">
              <a:extLst>
                <a:ext uri="{FF2B5EF4-FFF2-40B4-BE49-F238E27FC236}">
                  <a16:creationId xmlns:a16="http://schemas.microsoft.com/office/drawing/2014/main" id="{CC0E0650-C94A-C142-A9EB-D8E7F8AF74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69269" y="3771429"/>
              <a:ext cx="1799999" cy="1800000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5758274-EE40-3F4A-A786-E1E6F090B62F}"/>
                </a:ext>
              </a:extLst>
            </p:cNvPr>
            <p:cNvSpPr/>
            <p:nvPr/>
          </p:nvSpPr>
          <p:spPr>
            <a:xfrm>
              <a:off x="4150954" y="2460787"/>
              <a:ext cx="1781684" cy="28754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fr-FR" sz="2400" b="1" dirty="0">
                  <a:ln/>
                  <a:solidFill>
                    <a:schemeClr val="accent4"/>
                  </a:solidFill>
                </a:rPr>
                <a:t>Sébastien Bachollet</a:t>
              </a:r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A5F63C74-B842-E646-B22C-2F1034991F13}"/>
              </a:ext>
            </a:extLst>
          </p:cNvPr>
          <p:cNvSpPr txBox="1"/>
          <p:nvPr/>
        </p:nvSpPr>
        <p:spPr>
          <a:xfrm>
            <a:off x="5189438" y="1659881"/>
            <a:ext cx="3425523" cy="23544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Introduction &amp; scoping Q</a:t>
            </a: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700" b="1" dirty="0">
              <a:solidFill>
                <a:srgbClr val="002060"/>
              </a:solidFill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Q&amp;A session</a:t>
            </a:r>
          </a:p>
        </p:txBody>
      </p:sp>
      <p:pic>
        <p:nvPicPr>
          <p:cNvPr id="1026" name="Picture 2" descr="Photo de profil de Mate Mester">
            <a:extLst>
              <a:ext uri="{FF2B5EF4-FFF2-40B4-BE49-F238E27FC236}">
                <a16:creationId xmlns:a16="http://schemas.microsoft.com/office/drawing/2014/main" id="{2BC62F35-B956-7B40-8957-740DE459B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19345" y="1922808"/>
            <a:ext cx="1737442" cy="173744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997CBC7-1DE0-8C4D-9784-4D74B8A3A0D1}"/>
              </a:ext>
            </a:extLst>
          </p:cNvPr>
          <p:cNvSpPr txBox="1"/>
          <p:nvPr/>
        </p:nvSpPr>
        <p:spPr>
          <a:xfrm>
            <a:off x="2133029" y="1630290"/>
            <a:ext cx="1570867" cy="23237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Welcome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endParaRPr lang="en-US" sz="900" b="1" dirty="0">
              <a:solidFill>
                <a:srgbClr val="002060"/>
              </a:solidFill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Next steps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E195D787-C499-9F40-B5D1-55C366CD6AD7}"/>
              </a:ext>
            </a:extLst>
          </p:cNvPr>
          <p:cNvSpPr txBox="1"/>
          <p:nvPr/>
        </p:nvSpPr>
        <p:spPr>
          <a:xfrm>
            <a:off x="10025553" y="1627395"/>
            <a:ext cx="141102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Summary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055D77B-ED63-384A-81D7-495669316D51}"/>
              </a:ext>
            </a:extLst>
          </p:cNvPr>
          <p:cNvSpPr/>
          <p:nvPr/>
        </p:nvSpPr>
        <p:spPr>
          <a:xfrm>
            <a:off x="9826851" y="679534"/>
            <a:ext cx="1781684" cy="287544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dirty="0" err="1">
                <a:ln/>
                <a:solidFill>
                  <a:schemeClr val="accent4"/>
                </a:solidFill>
              </a:rPr>
              <a:t>Máté</a:t>
            </a:r>
            <a:r>
              <a:rPr lang="fr-FR" sz="2400" b="1" dirty="0">
                <a:ln/>
                <a:solidFill>
                  <a:schemeClr val="accent4"/>
                </a:solidFill>
              </a:rPr>
              <a:t> </a:t>
            </a:r>
            <a:r>
              <a:rPr lang="fr-FR" sz="2400" b="1" dirty="0" err="1">
                <a:ln/>
                <a:solidFill>
                  <a:schemeClr val="accent4"/>
                </a:solidFill>
              </a:rPr>
              <a:t>Mester</a:t>
            </a:r>
            <a:endParaRPr lang="fr-FR" sz="24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51" name="Picture 2">
            <a:hlinkClick r:id="rId12"/>
            <a:extLst>
              <a:ext uri="{FF2B5EF4-FFF2-40B4-BE49-F238E27FC236}">
                <a16:creationId xmlns:a16="http://schemas.microsoft.com/office/drawing/2014/main" id="{EFE08A66-A118-C94C-B22E-B217BC909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042" y="5827744"/>
            <a:ext cx="1996109" cy="610930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52" name="Groupe 51">
            <a:extLst>
              <a:ext uri="{FF2B5EF4-FFF2-40B4-BE49-F238E27FC236}">
                <a16:creationId xmlns:a16="http://schemas.microsoft.com/office/drawing/2014/main" id="{7D999571-D0C4-AB41-8821-D6B70C78D68E}"/>
              </a:ext>
            </a:extLst>
          </p:cNvPr>
          <p:cNvGrpSpPr/>
          <p:nvPr/>
        </p:nvGrpSpPr>
        <p:grpSpPr>
          <a:xfrm>
            <a:off x="6005520" y="3444520"/>
            <a:ext cx="2119167" cy="2993291"/>
            <a:chOff x="6005520" y="3331976"/>
            <a:chExt cx="2119167" cy="2993291"/>
          </a:xfrm>
        </p:grpSpPr>
        <p:pic>
          <p:nvPicPr>
            <p:cNvPr id="53" name="Picture 2" descr="Bertrand de La Chapelle">
              <a:extLst>
                <a:ext uri="{FF2B5EF4-FFF2-40B4-BE49-F238E27FC236}">
                  <a16:creationId xmlns:a16="http://schemas.microsoft.com/office/drawing/2014/main" id="{5A63AFAF-D245-544B-995B-344E08F8FE8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005520" y="4210719"/>
              <a:ext cx="2119167" cy="211454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55B6D86-5820-A548-9B67-C8C96612151B}"/>
                </a:ext>
              </a:extLst>
            </p:cNvPr>
            <p:cNvSpPr/>
            <p:nvPr/>
          </p:nvSpPr>
          <p:spPr>
            <a:xfrm>
              <a:off x="6062885" y="3331976"/>
              <a:ext cx="1977394" cy="28754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Bertrand de la Chapelle</a:t>
              </a:r>
              <a:endParaRPr lang="fr-FR" sz="2400" b="1" dirty="0">
                <a:ln/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55" name="ZoneTexte 54">
            <a:extLst>
              <a:ext uri="{FF2B5EF4-FFF2-40B4-BE49-F238E27FC236}">
                <a16:creationId xmlns:a16="http://schemas.microsoft.com/office/drawing/2014/main" id="{54BFD5F3-2180-E749-BE1F-5BFE25B0302B}"/>
              </a:ext>
            </a:extLst>
          </p:cNvPr>
          <p:cNvSpPr txBox="1"/>
          <p:nvPr/>
        </p:nvSpPr>
        <p:spPr>
          <a:xfrm>
            <a:off x="5116205" y="3974508"/>
            <a:ext cx="3853451" cy="27392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 "Action at the DNS level to address abuses:</a:t>
            </a: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1100" b="1" dirty="0">
              <a:solidFill>
                <a:srgbClr val="002060"/>
              </a:solidFill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is it appropriate?" </a:t>
            </a:r>
          </a:p>
        </p:txBody>
      </p:sp>
      <p:pic>
        <p:nvPicPr>
          <p:cNvPr id="40" name="Picture 4" descr="Professor Uta Kohl's photo">
            <a:extLst>
              <a:ext uri="{FF2B5EF4-FFF2-40B4-BE49-F238E27FC236}">
                <a16:creationId xmlns:a16="http://schemas.microsoft.com/office/drawing/2014/main" id="{DCF021DA-DDAE-FD41-A042-07BB083E05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53350" y="4369352"/>
            <a:ext cx="2092099" cy="209779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e 55">
            <a:extLst>
              <a:ext uri="{FF2B5EF4-FFF2-40B4-BE49-F238E27FC236}">
                <a16:creationId xmlns:a16="http://schemas.microsoft.com/office/drawing/2014/main" id="{4D6897E3-F044-F148-ACE1-10B96BFCFBC5}"/>
              </a:ext>
            </a:extLst>
          </p:cNvPr>
          <p:cNvGrpSpPr/>
          <p:nvPr/>
        </p:nvGrpSpPr>
        <p:grpSpPr>
          <a:xfrm>
            <a:off x="9408008" y="3415476"/>
            <a:ext cx="2159999" cy="2976058"/>
            <a:chOff x="9408008" y="3371934"/>
            <a:chExt cx="2159999" cy="2976058"/>
          </a:xfrm>
        </p:grpSpPr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A0EF4901-5287-A242-B3C9-01346BC75D40}"/>
                </a:ext>
              </a:extLst>
            </p:cNvPr>
            <p:cNvSpPr/>
            <p:nvPr/>
          </p:nvSpPr>
          <p:spPr>
            <a:xfrm>
              <a:off x="9408008" y="4187993"/>
              <a:ext cx="2159999" cy="21599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9F9305D-336D-D249-9198-4BC502435558}"/>
                </a:ext>
              </a:extLst>
            </p:cNvPr>
            <p:cNvSpPr/>
            <p:nvPr/>
          </p:nvSpPr>
          <p:spPr>
            <a:xfrm>
              <a:off x="9597166" y="3371934"/>
              <a:ext cx="1781684" cy="287544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fr-FR" sz="2400" b="1" dirty="0">
                  <a:ln/>
                  <a:solidFill>
                    <a:srgbClr val="B70420"/>
                  </a:solidFill>
                </a:rPr>
                <a:t>Dan B. </a:t>
              </a:r>
              <a:r>
                <a:rPr lang="fr-FR" sz="2400" b="1" dirty="0" err="1">
                  <a:ln/>
                  <a:solidFill>
                    <a:srgbClr val="B70420"/>
                  </a:solidFill>
                </a:rPr>
                <a:t>Svantesson</a:t>
              </a:r>
              <a:endParaRPr lang="fr-FR" sz="2400" b="1" dirty="0">
                <a:ln/>
                <a:solidFill>
                  <a:srgbClr val="B70420"/>
                </a:solidFill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EAD77A1A-413B-934C-99F4-9BC52B37B0C4}"/>
              </a:ext>
            </a:extLst>
          </p:cNvPr>
          <p:cNvSpPr/>
          <p:nvPr/>
        </p:nvSpPr>
        <p:spPr>
          <a:xfrm>
            <a:off x="2109915" y="3503505"/>
            <a:ext cx="1781684" cy="287544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dirty="0">
                <a:ln/>
                <a:solidFill>
                  <a:srgbClr val="B70420"/>
                </a:solidFill>
              </a:rPr>
              <a:t>Uta Kohl 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25D32ABC-8286-CA48-9C0F-2F0C4EFCC083}"/>
              </a:ext>
            </a:extLst>
          </p:cNvPr>
          <p:cNvSpPr txBox="1"/>
          <p:nvPr/>
        </p:nvSpPr>
        <p:spPr>
          <a:xfrm>
            <a:off x="1652541" y="3962721"/>
            <a:ext cx="298761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Jurisdiction and public </a:t>
            </a:r>
            <a:r>
              <a:rPr lang="en-US" sz="2000" b="1" dirty="0">
                <a:solidFill>
                  <a:schemeClr val="bg1"/>
                </a:solidFill>
              </a:rPr>
              <a:t>international</a:t>
            </a:r>
            <a:r>
              <a:rPr lang="en-US" sz="2000" b="1" dirty="0">
                <a:solidFill>
                  <a:srgbClr val="002060"/>
                </a:solidFill>
              </a:rPr>
              <a:t> law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EF477C6-1C46-2349-9744-FF45812C8554}"/>
              </a:ext>
            </a:extLst>
          </p:cNvPr>
          <p:cNvSpPr txBox="1"/>
          <p:nvPr/>
        </p:nvSpPr>
        <p:spPr>
          <a:xfrm>
            <a:off x="9077734" y="3962894"/>
            <a:ext cx="3227619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ICANN jurisdiction and private </a:t>
            </a:r>
            <a:r>
              <a:rPr lang="en-US" sz="2000" b="1" dirty="0">
                <a:solidFill>
                  <a:schemeClr val="bg1"/>
                </a:solidFill>
              </a:rPr>
              <a:t>international</a:t>
            </a:r>
            <a:r>
              <a:rPr lang="en-US" sz="2000" b="1" dirty="0">
                <a:solidFill>
                  <a:srgbClr val="002060"/>
                </a:solidFill>
              </a:rPr>
              <a:t> law </a:t>
            </a: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Internet governance by contract?</a:t>
            </a:r>
          </a:p>
        </p:txBody>
      </p:sp>
    </p:spTree>
    <p:extLst>
      <p:ext uri="{BB962C8B-B14F-4D97-AF65-F5344CB8AC3E}">
        <p14:creationId xmlns:p14="http://schemas.microsoft.com/office/powerpoint/2010/main" val="76288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12891</TotalTime>
  <Words>83</Words>
  <Application>Microsoft Macintosh PowerPoint</Application>
  <PresentationFormat>Grand écran</PresentationFormat>
  <Paragraphs>43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campaign  to build, to promote, to engage</dc:title>
  <dc:creator>N Filina</dc:creator>
  <cp:lastModifiedBy>Sébastien Bachollet</cp:lastModifiedBy>
  <cp:revision>166</cp:revision>
  <dcterms:created xsi:type="dcterms:W3CDTF">2020-09-27T14:40:16Z</dcterms:created>
  <dcterms:modified xsi:type="dcterms:W3CDTF">2021-02-17T22:13:53Z</dcterms:modified>
</cp:coreProperties>
</file>