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6" r:id="rId21"/>
    <p:sldId id="287" r:id="rId22"/>
    <p:sldId id="288" r:id="rId23"/>
    <p:sldId id="289" r:id="rId24"/>
    <p:sldId id="257" r:id="rId25"/>
    <p:sldId id="261" r:id="rId26"/>
    <p:sldId id="263" r:id="rId27"/>
    <p:sldId id="264" r:id="rId28"/>
    <p:sldId id="262" r:id="rId29"/>
    <p:sldId id="265" r:id="rId30"/>
    <p:sldId id="26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37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91" autoAdjust="0"/>
  </p:normalViewPr>
  <p:slideViewPr>
    <p:cSldViewPr snapToGrid="0" snapToObjects="1" showGuides="1">
      <p:cViewPr varScale="1">
        <p:scale>
          <a:sx n="66" d="100"/>
          <a:sy n="66" d="100"/>
        </p:scale>
        <p:origin x="1506" y="60"/>
      </p:cViewPr>
      <p:guideLst>
        <p:guide orient="horz" pos="2387"/>
        <p:guide pos="3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FE34A-1AA8-ED4E-A077-6DDCF39E88E5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6C043-56E4-AF4C-9360-D0678A27E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7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54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Breakup</a:t>
            </a:r>
            <a:r>
              <a:rPr lang="en-US" baseline="0" dirty="0" smtClean="0"/>
              <a:t> your presentation, divide it into sections.  This is especially useful if most of your presentation is text.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44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review of</a:t>
            </a:r>
            <a:r>
              <a:rPr lang="en-US" baseline="0" dirty="0" smtClean="0"/>
              <a:t> the information at hand, members of the joint Policy and Engagement staff team made six recommendations.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62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Breakup</a:t>
            </a:r>
            <a:r>
              <a:rPr lang="en-US" baseline="0" dirty="0" smtClean="0"/>
              <a:t> your presentation, divide it into sections.  This is especially useful if most of your presentation is text.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60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ICANN excels</a:t>
            </a:r>
            <a:r>
              <a:rPr lang="en-US" baseline="0" dirty="0" smtClean="0"/>
              <a:t> in attracting newcomer, fellowship and </a:t>
            </a:r>
            <a:r>
              <a:rPr lang="en-US" baseline="0" dirty="0" err="1" smtClean="0"/>
              <a:t>NextGen</a:t>
            </a:r>
            <a:r>
              <a:rPr lang="en-US" baseline="0" dirty="0" smtClean="0"/>
              <a:t> talent.  ICANN also has committed leaders and experts in its volunteer community.  The gap is how a stakeholder gains experience and finds a fulfilling, productive path to deeper involvement.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96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Breakup</a:t>
            </a:r>
            <a:r>
              <a:rPr lang="en-US" baseline="0" dirty="0" smtClean="0"/>
              <a:t> your presentation, divide it into sections.  This is especially useful if most of your presentation is text.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44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is a summary of the main points.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6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r>
              <a:rPr lang="en-US" baseline="0" dirty="0" smtClean="0"/>
              <a:t> of Work in Progress appear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62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Breakup</a:t>
            </a:r>
            <a:r>
              <a:rPr lang="en-US" baseline="0" dirty="0" smtClean="0"/>
              <a:t> your presentation, divide it into sections.  This is especially useful if most of your presentation is text.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60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54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9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our problem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49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</a:t>
            </a:r>
            <a:r>
              <a:rPr lang="en-US" baseline="0" dirty="0" smtClean="0"/>
              <a:t> for different ways to display your data or text by using alternatives to simple bullets.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adjust the number in the arrow to text or another number, click on the text box around the number, revise.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add an arrow, click on the arrow, ensure the arrow is highlighted, COPY and PASTE and move to the desired placement, or DELETE if there are too many arrows.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98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Source Sans Pro"/>
                <a:cs typeface="Source Sans Pro"/>
              </a:rPr>
              <a:t>Different topics/tracks covered by the relevant representative i.e. GAC update (done by GAC rep); </a:t>
            </a:r>
            <a:r>
              <a:rPr lang="en-US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ccNSO</a:t>
            </a:r>
            <a:r>
              <a:rPr lang="en-US" dirty="0" smtClean="0">
                <a:solidFill>
                  <a:schemeClr val="bg1"/>
                </a:solidFill>
                <a:latin typeface="Source Sans Pro"/>
                <a:cs typeface="Source Sans Pro"/>
              </a:rPr>
              <a:t> update by member of </a:t>
            </a:r>
            <a:r>
              <a:rPr lang="en-US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ccNSO</a:t>
            </a:r>
            <a:r>
              <a:rPr lang="en-US" dirty="0" smtClean="0">
                <a:solidFill>
                  <a:schemeClr val="bg1"/>
                </a:solidFill>
                <a:latin typeface="Source Sans Pro"/>
                <a:cs typeface="Source Sans Pro"/>
              </a:rPr>
              <a:t> (JPRS), new </a:t>
            </a:r>
            <a:r>
              <a:rPr lang="en-US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gTLD</a:t>
            </a:r>
            <a:r>
              <a:rPr lang="en-US" dirty="0" smtClean="0">
                <a:solidFill>
                  <a:schemeClr val="bg1"/>
                </a:solidFill>
                <a:latin typeface="Source Sans Pro"/>
                <a:cs typeface="Source Sans Pro"/>
              </a:rPr>
              <a:t> development and updates (by brands </a:t>
            </a:r>
            <a:r>
              <a:rPr lang="en-US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etc</a:t>
            </a:r>
            <a:r>
              <a:rPr lang="en-US" dirty="0" smtClean="0">
                <a:solidFill>
                  <a:schemeClr val="bg1"/>
                </a:solidFill>
                <a:latin typeface="Source Sans Pro"/>
                <a:cs typeface="Source Sans Pro"/>
              </a:rPr>
              <a:t>), IANA transition (by JPNIC, represented by </a:t>
            </a:r>
            <a:r>
              <a:rPr lang="en-US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Okutani</a:t>
            </a:r>
            <a:r>
              <a:rPr lang="en-US" dirty="0" smtClean="0">
                <a:solidFill>
                  <a:schemeClr val="bg1"/>
                </a:solidFill>
                <a:latin typeface="Source Sans Pro"/>
                <a:cs typeface="Source Sans Pro"/>
              </a:rPr>
              <a:t> who is CRISP chair), ALAC statements (by ISOC JP chapter), </a:t>
            </a:r>
            <a:r>
              <a:rPr lang="en-US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etc</a:t>
            </a:r>
            <a:endParaRPr lang="en-US" dirty="0" smtClean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Source Sans Pro"/>
                <a:cs typeface="Source Sans Pro"/>
              </a:rPr>
              <a:t>APAC Hub invited to give updates on APAC activities and take part in panel discussion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Source Sans Pro"/>
                <a:cs typeface="Source Sans Pro"/>
              </a:rPr>
              <a:t>Observations: While this has traditionally been driven by community, the organizers are asking ICANN to co-host this and to look into ways to revamp the program – to attract more participants and to sustain interest,</a:t>
            </a:r>
            <a:r>
              <a:rPr lang="en-US" baseline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 as the readout is </a:t>
            </a:r>
            <a:r>
              <a:rPr lang="en-US" dirty="0" smtClean="0">
                <a:solidFill>
                  <a:schemeClr val="bg1"/>
                </a:solidFill>
                <a:latin typeface="Source Sans Pro"/>
                <a:cs typeface="Source Sans Pro"/>
              </a:rPr>
              <a:t>In the advanced stage of its lifecycle</a:t>
            </a:r>
            <a:r>
              <a:rPr lang="en-US" baseline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 (</a:t>
            </a:r>
            <a:r>
              <a:rPr lang="en-US" dirty="0" smtClean="0">
                <a:solidFill>
                  <a:schemeClr val="bg1"/>
                </a:solidFill>
                <a:latin typeface="Source Sans Pro"/>
                <a:cs typeface="Source Sans Pro"/>
              </a:rPr>
              <a:t>readout is into the 45th edition). We will be looking into ways to enhance the readout and attract fresh crowd. We’ll</a:t>
            </a:r>
            <a:r>
              <a:rPr lang="en-US" baseline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 support the readouts more closely, and at the same time, not </a:t>
            </a:r>
            <a:endParaRPr lang="en-US" dirty="0" smtClean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3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Readouts originally started out as internal briefing and de-briefing sessions conducted by the Chinese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agency (MIIT, CNNIC, and Chinese Academy of ICT, CAICT). This was closed to other stakeholders.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Format: With the MOU signed between CAICT and ICANN since the establishment of APAC Hub, ICANN Beijing Office began co-hosting with CAICT, and this was converted to become a more inclusive meeting.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readouts has been conducted since (ICANN50-54). Typically attended by 30-40, including DNS industry, government, business, technical, academia, researchers.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Agenda: Agenda is similar to the Japanese version, although in the Chinese version, agenda is co-created between ICANN and community.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Observations: With these readouts, Chinese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realizing that it is a better way to involve and engage other stakeholders. This has also been generally well received. Nonetheless, it is still currently not a completely public event – attendance is by invitation only, though stakeholders involved in ICANN work are generally invited.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04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or text are editable, change/add</a:t>
            </a:r>
            <a:r>
              <a:rPr lang="en-US" baseline="0" dirty="0" smtClean="0"/>
              <a:t> to your preference.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0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“Stakeholder Journey” is a conceptual framework we are using to organize current and potential work to address our problem statement.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8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07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another</a:t>
            </a:r>
            <a:r>
              <a:rPr lang="en-US" baseline="0" dirty="0" smtClean="0"/>
              <a:t> common pitfall of open, collaborative communities.</a:t>
            </a:r>
          </a:p>
          <a:p>
            <a:r>
              <a:rPr lang="en-US" baseline="0" dirty="0" smtClean="0"/>
              <a:t>That their norms and culture represent an unintended barrier for newcomers to participate.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6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Breakup</a:t>
            </a:r>
            <a:r>
              <a:rPr lang="en-US" baseline="0" dirty="0" smtClean="0"/>
              <a:t> your presentation, divide it into sections.  This is especially useful if most of your presentation is text.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14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ICANN has worked hard to build awareness and grow the population of defenders and advocates for the multi stakeholder</a:t>
            </a:r>
            <a:r>
              <a:rPr lang="en-US" baseline="0" dirty="0" smtClean="0"/>
              <a:t> model.</a:t>
            </a:r>
          </a:p>
          <a:p>
            <a:r>
              <a:rPr lang="en-US" baseline="0" dirty="0" smtClean="0"/>
              <a:t>But this has not translated into more participation in the policy making work of ICANN&gt;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62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summary, here are</a:t>
            </a:r>
            <a:r>
              <a:rPr lang="en-US" baseline="0" dirty="0" smtClean="0"/>
              <a:t> some of the pain points that must be addressed to make progress on our problem statement.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0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Brainstorming on these issues leads to a lot of proposals for “fixes” and they are all great ideas.  Yet, in isolation, the fixes won’t work.  They need to be part of an overall push on multiple fronts:</a:t>
            </a:r>
          </a:p>
          <a:p>
            <a:endParaRPr lang="en-US" dirty="0" smtClean="0"/>
          </a:p>
          <a:p>
            <a:r>
              <a:rPr lang="en-US" dirty="0" smtClean="0"/>
              <a:t>Tools and Platforms – ICANN staff can work on these</a:t>
            </a:r>
          </a:p>
          <a:p>
            <a:r>
              <a:rPr lang="en-US" dirty="0" smtClean="0"/>
              <a:t>Behavior</a:t>
            </a:r>
            <a:r>
              <a:rPr lang="en-US" baseline="0" dirty="0" smtClean="0"/>
              <a:t> and Culture – Staff and Community must collaborate here</a:t>
            </a:r>
          </a:p>
          <a:p>
            <a:r>
              <a:rPr lang="en-US" baseline="0" dirty="0" smtClean="0"/>
              <a:t>Structural Issues – Roles for both staff </a:t>
            </a:r>
            <a:r>
              <a:rPr lang="en-US" baseline="0" smtClean="0"/>
              <a:t>and community.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0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67733"/>
            <a:ext cx="9309518" cy="6954090"/>
            <a:chOff x="0" y="-67733"/>
            <a:chExt cx="9309518" cy="695409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46474"/>
              <a:ext cx="9309518" cy="63689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0" y="-67733"/>
              <a:ext cx="9309518" cy="351829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602262"/>
              <a:ext cx="9309518" cy="284095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4130516"/>
            <a:ext cx="9309518" cy="1898497"/>
          </a:xfrm>
          <a:prstGeom prst="rect">
            <a:avLst/>
          </a:prstGeom>
          <a:solidFill>
            <a:srgbClr val="1768B1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4130516"/>
            <a:ext cx="1697789" cy="18984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ANN_Logo_W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67" y="4566371"/>
            <a:ext cx="1253416" cy="9728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0" y="4130515"/>
            <a:ext cx="9309519" cy="116253"/>
          </a:xfrm>
          <a:prstGeom prst="rect">
            <a:avLst/>
          </a:prstGeom>
          <a:solidFill>
            <a:srgbClr val="0C1F24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4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6" name="Picture 5" descr="ICANN Logo-06.eps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4" y="6402265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phics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8694738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86668185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04800"/>
            <a:ext cx="6553200" cy="609600"/>
          </a:xfrm>
          <a:prstGeom prst="rect">
            <a:avLst/>
          </a:prstGeom>
        </p:spPr>
        <p:txBody>
          <a:bodyPr vert="horz" lIns="0" tIns="19202" rIns="38405" bIns="19202"/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5411310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6" y="304800"/>
            <a:ext cx="8696325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04801" y="1524000"/>
            <a:ext cx="8532813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buSzPct val="120000"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560070" indent="-240030"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Arial"/>
                <a:cs typeface="Arial"/>
              </a:defRPr>
            </a:lvl2pPr>
            <a:lvl3pPr marL="746760" indent="-240030"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933450" indent="-240030">
              <a:buClr>
                <a:schemeClr val="tx2"/>
              </a:buClr>
              <a:buSzPct val="100000"/>
              <a:buFont typeface="Lucida Grande"/>
              <a:buChar char="-"/>
              <a:defRPr sz="2000"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318665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F02A38-9571-8943-B1EC-5DD787849B1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F4635-328A-4942-B933-9316327A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6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2110373"/>
            <a:ext cx="9198524" cy="4759071"/>
            <a:chOff x="0" y="2110371"/>
            <a:chExt cx="9198524" cy="4759071"/>
          </a:xfrm>
        </p:grpSpPr>
        <p:sp>
          <p:nvSpPr>
            <p:cNvPr id="3" name="Freeform 2"/>
            <p:cNvSpPr/>
            <p:nvPr userDrawn="1"/>
          </p:nvSpPr>
          <p:spPr>
            <a:xfrm>
              <a:off x="0" y="2110371"/>
              <a:ext cx="9198524" cy="4759071"/>
            </a:xfrm>
            <a:custGeom>
              <a:avLst/>
              <a:gdLst>
                <a:gd name="connsiteX0" fmla="*/ 0 w 9198524"/>
                <a:gd name="connsiteY0" fmla="*/ 0 h 5515904"/>
                <a:gd name="connsiteX1" fmla="*/ 9198524 w 9198524"/>
                <a:gd name="connsiteY1" fmla="*/ 3014506 h 5515904"/>
                <a:gd name="connsiteX2" fmla="*/ 9198524 w 9198524"/>
                <a:gd name="connsiteY2" fmla="*/ 5477421 h 5515904"/>
                <a:gd name="connsiteX3" fmla="*/ 0 w 9198524"/>
                <a:gd name="connsiteY3" fmla="*/ 5515904 h 5515904"/>
                <a:gd name="connsiteX4" fmla="*/ 0 w 9198524"/>
                <a:gd name="connsiteY4" fmla="*/ 0 h 55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8524" h="5515904">
                  <a:moveTo>
                    <a:pt x="0" y="0"/>
                  </a:moveTo>
                  <a:lnTo>
                    <a:pt x="9198524" y="3014506"/>
                  </a:lnTo>
                  <a:lnTo>
                    <a:pt x="9198524" y="5477421"/>
                  </a:lnTo>
                  <a:lnTo>
                    <a:pt x="0" y="5515904"/>
                  </a:lnTo>
                  <a:cubicBezTo>
                    <a:pt x="4276" y="3685821"/>
                    <a:pt x="8553" y="1855738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 userDrawn="1"/>
          </p:nvSpPr>
          <p:spPr>
            <a:xfrm>
              <a:off x="1" y="3174865"/>
              <a:ext cx="9144000" cy="3694577"/>
            </a:xfrm>
            <a:custGeom>
              <a:avLst/>
              <a:gdLst>
                <a:gd name="connsiteX0" fmla="*/ 6029715 w 6029715"/>
                <a:gd name="connsiteY0" fmla="*/ 0 h 6875638"/>
                <a:gd name="connsiteX1" fmla="*/ 6029715 w 6029715"/>
                <a:gd name="connsiteY1" fmla="*/ 6875638 h 6875638"/>
                <a:gd name="connsiteX2" fmla="*/ 0 w 6029715"/>
                <a:gd name="connsiteY2" fmla="*/ 6875638 h 6875638"/>
                <a:gd name="connsiteX3" fmla="*/ 6029715 w 6029715"/>
                <a:gd name="connsiteY3" fmla="*/ 0 h 68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715" h="6875638">
                  <a:moveTo>
                    <a:pt x="6029715" y="0"/>
                  </a:moveTo>
                  <a:lnTo>
                    <a:pt x="6029715" y="6875638"/>
                  </a:lnTo>
                  <a:lnTo>
                    <a:pt x="0" y="6875638"/>
                  </a:lnTo>
                  <a:lnTo>
                    <a:pt x="6029715" y="0"/>
                  </a:lnTo>
                  <a:close/>
                </a:path>
              </a:pathLst>
            </a:custGeom>
            <a:solidFill>
              <a:srgbClr val="1768B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foot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8497"/>
            <a:ext cx="9152141" cy="547644"/>
          </a:xfrm>
          <a:prstGeom prst="rect">
            <a:avLst/>
          </a:prstGeom>
        </p:spPr>
      </p:pic>
      <p:sp>
        <p:nvSpPr>
          <p:cNvPr id="34" name="Slide Number Placeholder 5"/>
          <p:cNvSpPr txBox="1">
            <a:spLocks/>
          </p:cNvSpPr>
          <p:nvPr/>
        </p:nvSpPr>
        <p:spPr>
          <a:xfrm>
            <a:off x="6826732" y="641496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5" name="Picture 14" descr="foot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6826732" y="641496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11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4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6" name="Picture 5" descr="ICANN Logo-06.eps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4" y="6402265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9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4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4" name="Picture 3" descr="ICANN Logo-06.eps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4" y="6402265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4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6" name="Picture 5" descr="ICANN Logo-06.eps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4" y="6402265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3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4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5" name="Picture 4" descr="ICANN Logo-06.eps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4" y="6402265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0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4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6" name="Picture 5" descr="ICANN Logo-06.eps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4" y="6402265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nic.ad.jp/ja/materials/icann-report/" TargetMode="External"/><Relationship Id="rId5" Type="http://schemas.openxmlformats.org/officeDocument/2006/relationships/image" Target="../media/image17.png"/><Relationship Id="rId4" Type="http://schemas.openxmlformats.org/officeDocument/2006/relationships/package" Target="../embeddings/Microsoft_Word_Document1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07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40534" y="0"/>
            <a:ext cx="5208864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756" y="2076316"/>
            <a:ext cx="4260467" cy="343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Tools, Culture and Structure – Categorizing “fixes”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flipH="1">
            <a:off x="2670811" y="3416005"/>
            <a:ext cx="707387" cy="20344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60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2300" y="1378730"/>
            <a:ext cx="668249" cy="20025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064" y="1389884"/>
            <a:ext cx="2418470" cy="4060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8" name="Text Placeholder 32"/>
          <p:cNvSpPr txBox="1">
            <a:spLocks/>
          </p:cNvSpPr>
          <p:nvPr/>
        </p:nvSpPr>
        <p:spPr>
          <a:xfrm>
            <a:off x="350460" y="2098178"/>
            <a:ext cx="2075240" cy="31561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700" dirty="0" smtClean="0">
                <a:solidFill>
                  <a:schemeClr val="bg1"/>
                </a:solidFill>
                <a:latin typeface="Source Sans Pro"/>
                <a:cs typeface="Source Sans Pro"/>
              </a:rPr>
              <a:t>Mentorship Platform </a:t>
            </a:r>
            <a:r>
              <a:rPr lang="id-ID" sz="17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endParaRPr lang="id-ID" sz="1700" dirty="0" smtClean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700" dirty="0" smtClean="0">
                <a:solidFill>
                  <a:schemeClr val="bg1"/>
                </a:solidFill>
                <a:latin typeface="Source Sans Pro"/>
                <a:cs typeface="Source Sans Pro"/>
              </a:rPr>
              <a:t>ICANN.org profiles as Passports </a:t>
            </a:r>
            <a:r>
              <a:rPr lang="id-ID" sz="17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endParaRPr lang="id-ID" sz="1700" dirty="0" smtClean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700" dirty="0" smtClean="0">
                <a:solidFill>
                  <a:schemeClr val="bg1"/>
                </a:solidFill>
                <a:latin typeface="Source Sans Pro"/>
                <a:cs typeface="Source Sans Pro"/>
              </a:rPr>
              <a:t>Graduated Learning Paths </a:t>
            </a:r>
            <a:r>
              <a:rPr lang="id-ID" sz="17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id-ID" sz="1700" dirty="0">
                <a:solidFill>
                  <a:schemeClr val="bg1"/>
                </a:solidFill>
                <a:latin typeface="Source Sans Pro"/>
                <a:cs typeface="Source Sans Pro"/>
                <a:sym typeface="Wingdings"/>
              </a:rPr>
              <a:t> </a:t>
            </a:r>
            <a:r>
              <a:rPr lang="id-ID" sz="1700" dirty="0" smtClean="0">
                <a:solidFill>
                  <a:schemeClr val="bg1"/>
                </a:solidFill>
                <a:latin typeface="Source Sans Pro"/>
                <a:cs typeface="Source Sans Pro"/>
              </a:rPr>
              <a:t>How To Guides </a:t>
            </a:r>
            <a:r>
              <a:rPr lang="id-ID" sz="17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id-ID" sz="1700" dirty="0">
                <a:solidFill>
                  <a:schemeClr val="bg1"/>
                </a:solidFill>
                <a:latin typeface="Source Sans Pro"/>
                <a:cs typeface="Source Sans Pro"/>
                <a:sym typeface="Wingdings"/>
              </a:rPr>
              <a:t> </a:t>
            </a:r>
            <a:r>
              <a:rPr lang="id-ID" sz="1700" dirty="0" smtClean="0">
                <a:solidFill>
                  <a:schemeClr val="bg1"/>
                </a:solidFill>
                <a:latin typeface="Source Sans Pro"/>
                <a:cs typeface="Source Sans Pro"/>
              </a:rPr>
              <a:t>Member Management Tools </a:t>
            </a:r>
            <a:r>
              <a:rPr lang="id-ID" sz="17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id-ID" sz="1700" dirty="0">
                <a:solidFill>
                  <a:schemeClr val="bg1"/>
                </a:solidFill>
                <a:latin typeface="Source Sans Pro"/>
                <a:cs typeface="Source Sans Pro"/>
                <a:sym typeface="Wingdings"/>
              </a:rPr>
              <a:t> </a:t>
            </a:r>
            <a:r>
              <a:rPr lang="id-ID" sz="1700" dirty="0" smtClean="0">
                <a:solidFill>
                  <a:schemeClr val="bg1"/>
                </a:solidFill>
                <a:latin typeface="Source Sans Pro"/>
                <a:cs typeface="Source Sans Pro"/>
                <a:sym typeface="Wingdings"/>
              </a:rPr>
              <a:t>SO/AC </a:t>
            </a:r>
            <a:r>
              <a:rPr lang="id-ID" sz="1700" dirty="0" smtClean="0">
                <a:solidFill>
                  <a:schemeClr val="bg1"/>
                </a:solidFill>
                <a:latin typeface="Source Sans Pro"/>
                <a:cs typeface="Source Sans Pro"/>
              </a:rPr>
              <a:t>Outreach Toolkits </a:t>
            </a:r>
            <a:r>
              <a:rPr lang="id-ID" sz="17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id-ID" sz="1700" dirty="0" smtClean="0">
                <a:solidFill>
                  <a:schemeClr val="bg1"/>
                </a:solidFill>
                <a:latin typeface="Source Sans Pro"/>
                <a:cs typeface="Source Sans Pro"/>
              </a:rPr>
              <a:t>Enhanced Interpretation/Translation </a:t>
            </a:r>
            <a:r>
              <a:rPr lang="id-ID" sz="17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id-ID" sz="1700" dirty="0">
                <a:solidFill>
                  <a:schemeClr val="bg1"/>
                </a:solidFill>
                <a:latin typeface="Source Sans Pro"/>
                <a:cs typeface="Source Sans Pro"/>
                <a:sym typeface="Wingdings"/>
              </a:rPr>
              <a:t> </a:t>
            </a:r>
            <a:r>
              <a:rPr lang="id-ID" sz="1700" dirty="0" smtClean="0">
                <a:solidFill>
                  <a:schemeClr val="bg1"/>
                </a:solidFill>
                <a:latin typeface="Source Sans Pro"/>
                <a:cs typeface="Source Sans Pro"/>
              </a:rPr>
              <a:t>Subject Matter Salons</a:t>
            </a:r>
            <a:endParaRPr lang="id-ID" sz="17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9" name="Text Placeholder 33"/>
          <p:cNvSpPr txBox="1">
            <a:spLocks/>
          </p:cNvSpPr>
          <p:nvPr/>
        </p:nvSpPr>
        <p:spPr>
          <a:xfrm>
            <a:off x="348098" y="1763863"/>
            <a:ext cx="2298836" cy="44205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</a:pPr>
            <a:r>
              <a:rPr lang="en-AU" sz="1800" b="1" dirty="0" smtClean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Tools and Platforms</a:t>
            </a:r>
            <a:endParaRPr lang="en-AU" sz="1800" b="1" dirty="0">
              <a:solidFill>
                <a:schemeClr val="bg1"/>
              </a:solidFill>
              <a:latin typeface="Source Sans Pro"/>
              <a:ea typeface="Segoe UI" panose="020B0502040204020203" pitchFamily="34" charset="0"/>
              <a:cs typeface="Source Sans Pr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0812" y="1372326"/>
            <a:ext cx="5571488" cy="20025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12" name="Text Placeholder 32"/>
          <p:cNvSpPr txBox="1">
            <a:spLocks/>
          </p:cNvSpPr>
          <p:nvPr/>
        </p:nvSpPr>
        <p:spPr>
          <a:xfrm>
            <a:off x="2949306" y="1901114"/>
            <a:ext cx="5191394" cy="11650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700" dirty="0" smtClean="0">
                <a:solidFill>
                  <a:prstClr val="white"/>
                </a:solidFill>
                <a:latin typeface="Source Sans Pro"/>
                <a:cs typeface="Source Sans Pro"/>
              </a:rPr>
              <a:t>Succession Planning </a:t>
            </a:r>
            <a:r>
              <a:rPr lang="id-ID" sz="1700" dirty="0" smtClean="0">
                <a:solidFill>
                  <a:prstClr val="white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id-ID" sz="1700" dirty="0" smtClean="0">
                <a:solidFill>
                  <a:prstClr val="white"/>
                </a:solidFill>
                <a:latin typeface="Source Sans Pro"/>
                <a:ea typeface="Wingdings"/>
                <a:cs typeface="Source Sans Pro"/>
                <a:sym typeface="Wingdings"/>
              </a:rPr>
              <a:t>Future Leader Development </a:t>
            </a:r>
            <a:r>
              <a:rPr lang="id-ID" sz="1700" dirty="0" smtClean="0">
                <a:solidFill>
                  <a:prstClr val="white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id-ID" sz="1700" dirty="0" smtClean="0">
                <a:solidFill>
                  <a:prstClr val="white"/>
                </a:solidFill>
                <a:latin typeface="Source Sans Pro"/>
                <a:ea typeface="Wingdings"/>
                <a:cs typeface="Source Sans Pro"/>
                <a:sym typeface="Wingdings"/>
              </a:rPr>
              <a:t>  Alumni Programs </a:t>
            </a:r>
            <a:r>
              <a:rPr lang="id-ID" sz="1700" dirty="0" smtClean="0">
                <a:solidFill>
                  <a:prstClr val="white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id-ID" sz="1700" dirty="0" smtClean="0">
                <a:solidFill>
                  <a:prstClr val="white"/>
                </a:solidFill>
                <a:latin typeface="Source Sans Pro"/>
                <a:ea typeface="Wingdings"/>
                <a:cs typeface="Source Sans Pro"/>
                <a:sym typeface="Wingdings"/>
              </a:rPr>
              <a:t>   Remote Participant Promotion  </a:t>
            </a:r>
            <a:r>
              <a:rPr lang="id-ID" sz="1700" dirty="0" smtClean="0">
                <a:solidFill>
                  <a:prstClr val="white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id-ID" sz="1700" dirty="0" smtClean="0">
                <a:solidFill>
                  <a:prstClr val="white"/>
                </a:solidFill>
                <a:latin typeface="Source Sans Pro"/>
                <a:ea typeface="Wingdings"/>
                <a:cs typeface="Source Sans Pro"/>
                <a:sym typeface="Wingdings"/>
              </a:rPr>
              <a:t>  Emphasis on non-travel related benefits  </a:t>
            </a:r>
            <a:r>
              <a:rPr lang="id-ID" sz="1700" dirty="0" smtClean="0">
                <a:solidFill>
                  <a:prstClr val="white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id-ID" sz="1700" dirty="0" smtClean="0">
                <a:solidFill>
                  <a:prstClr val="white"/>
                </a:solidFill>
                <a:latin typeface="Source Sans Pro"/>
                <a:ea typeface="Wingdings"/>
                <a:cs typeface="Source Sans Pro"/>
                <a:sym typeface="Wingdings"/>
              </a:rPr>
              <a:t> Sanctions for Non-Contributing Volunteers </a:t>
            </a:r>
            <a:r>
              <a:rPr lang="id-ID" sz="1700" dirty="0" smtClean="0">
                <a:solidFill>
                  <a:prstClr val="white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id-ID" sz="1700" dirty="0">
                <a:solidFill>
                  <a:prstClr val="white"/>
                </a:solidFill>
                <a:latin typeface="Source Sans Pro"/>
                <a:ea typeface="Wingdings"/>
                <a:cs typeface="Source Sans Pro"/>
                <a:sym typeface="Wingdings"/>
              </a:rPr>
              <a:t> </a:t>
            </a:r>
            <a:r>
              <a:rPr lang="id-ID" sz="1700" dirty="0" smtClean="0">
                <a:solidFill>
                  <a:prstClr val="white"/>
                </a:solidFill>
                <a:latin typeface="Source Sans Pro"/>
                <a:ea typeface="Wingdings"/>
                <a:cs typeface="Source Sans Pro"/>
                <a:sym typeface="Wingdings"/>
              </a:rPr>
              <a:t>W</a:t>
            </a:r>
            <a:r>
              <a:rPr lang="en-US" sz="1700" dirty="0" smtClean="0">
                <a:solidFill>
                  <a:prstClr val="white"/>
                </a:solidFill>
                <a:latin typeface="Source Sans Pro"/>
                <a:ea typeface="Wingdings"/>
                <a:cs typeface="Source Sans Pro"/>
                <a:sym typeface="Wingdings"/>
              </a:rPr>
              <a:t>o</a:t>
            </a:r>
            <a:r>
              <a:rPr lang="id-ID" sz="1700" dirty="0" smtClean="0">
                <a:solidFill>
                  <a:prstClr val="white"/>
                </a:solidFill>
                <a:latin typeface="Source Sans Pro"/>
                <a:ea typeface="Wingdings"/>
                <a:cs typeface="Source Sans Pro"/>
                <a:sym typeface="Wingdings"/>
              </a:rPr>
              <a:t>rk Requirements to Reach Next Level </a:t>
            </a:r>
            <a:r>
              <a:rPr lang="id-ID" sz="1700" dirty="0" smtClean="0">
                <a:solidFill>
                  <a:prstClr val="white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id-ID" sz="1700" dirty="0">
                <a:solidFill>
                  <a:prstClr val="white"/>
                </a:solidFill>
                <a:latin typeface="Source Sans Pro"/>
                <a:cs typeface="Source Sans Pro"/>
                <a:sym typeface="Wingdings"/>
              </a:rPr>
              <a:t> </a:t>
            </a:r>
            <a:r>
              <a:rPr lang="id-ID" sz="1700" dirty="0" smtClean="0">
                <a:solidFill>
                  <a:prstClr val="white"/>
                </a:solidFill>
                <a:latin typeface="Source Sans Pro"/>
                <a:cs typeface="Source Sans Pro"/>
                <a:sym typeface="Wingdings"/>
              </a:rPr>
              <a:t>Published Skills Requirements</a:t>
            </a:r>
            <a:endParaRPr lang="id-ID" sz="17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13" name="Text Placeholder 33"/>
          <p:cNvSpPr txBox="1">
            <a:spLocks/>
          </p:cNvSpPr>
          <p:nvPr/>
        </p:nvSpPr>
        <p:spPr>
          <a:xfrm>
            <a:off x="2949306" y="1573363"/>
            <a:ext cx="3004749" cy="44205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</a:pPr>
            <a:r>
              <a:rPr lang="en-AU" sz="1800" b="1" dirty="0" err="1" smtClean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Behavior</a:t>
            </a:r>
            <a:r>
              <a:rPr lang="en-AU" sz="1800" b="1" dirty="0" smtClean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 and Culture</a:t>
            </a:r>
            <a:endParaRPr lang="en-AU" sz="1800" b="1" dirty="0">
              <a:solidFill>
                <a:schemeClr val="bg1"/>
              </a:solidFill>
              <a:latin typeface="Source Sans Pro"/>
              <a:ea typeface="Segoe UI" panose="020B0502040204020203" pitchFamily="34" charset="0"/>
              <a:cs typeface="Source Sans Pro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3315699" y="3416005"/>
            <a:ext cx="5594850" cy="20344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16" name="Text Placeholder 32"/>
          <p:cNvSpPr txBox="1">
            <a:spLocks/>
          </p:cNvSpPr>
          <p:nvPr/>
        </p:nvSpPr>
        <p:spPr>
          <a:xfrm>
            <a:off x="3610159" y="3783566"/>
            <a:ext cx="5241475" cy="11650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dirty="0" smtClean="0">
                <a:solidFill>
                  <a:prstClr val="white"/>
                </a:solidFill>
                <a:latin typeface="Source Sans Pro"/>
                <a:cs typeface="Source Sans Pro"/>
              </a:rPr>
              <a:t>Onboarding Linked to SO/AC Talent Needs </a:t>
            </a:r>
            <a:r>
              <a:rPr lang="en-US" sz="1700" dirty="0" smtClean="0">
                <a:solidFill>
                  <a:prstClr val="white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1700" dirty="0">
                <a:solidFill>
                  <a:prstClr val="white"/>
                </a:solidFill>
                <a:latin typeface="Source Sans Pro"/>
                <a:cs typeface="Source Sans Pro"/>
                <a:sym typeface="Wingdings"/>
              </a:rPr>
              <a:t> </a:t>
            </a:r>
            <a:r>
              <a:rPr lang="en-US" sz="1700" dirty="0" smtClean="0">
                <a:solidFill>
                  <a:prstClr val="white"/>
                </a:solidFill>
                <a:latin typeface="Source Sans Pro"/>
                <a:cs typeface="Source Sans Pro"/>
                <a:sym typeface="Wingdings"/>
              </a:rPr>
              <a:t>Outreach POC for each Structure (to form a Caucus) </a:t>
            </a:r>
            <a:r>
              <a:rPr lang="en-US" sz="1700" dirty="0" smtClean="0">
                <a:solidFill>
                  <a:prstClr val="white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1700" dirty="0" smtClean="0">
                <a:solidFill>
                  <a:prstClr val="white"/>
                </a:solidFill>
                <a:latin typeface="Source Sans Pro"/>
                <a:ea typeface="Wingdings"/>
                <a:cs typeface="Source Sans Pro"/>
                <a:sym typeface="Wingdings"/>
              </a:rPr>
              <a:t> Declared Area of Interest from Newcomers </a:t>
            </a:r>
            <a:r>
              <a:rPr lang="en-US" sz="1700" dirty="0" smtClean="0">
                <a:solidFill>
                  <a:prstClr val="white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1700" dirty="0" smtClean="0">
                <a:solidFill>
                  <a:prstClr val="white"/>
                </a:solidFill>
                <a:latin typeface="Source Sans Pro"/>
                <a:ea typeface="Wingdings"/>
                <a:cs typeface="Source Sans Pro"/>
                <a:sym typeface="Wingdings"/>
              </a:rPr>
              <a:t> “Sustaining” Category for Non-Active  Volunteers </a:t>
            </a:r>
            <a:r>
              <a:rPr lang="en-US" sz="1700" dirty="0" smtClean="0">
                <a:solidFill>
                  <a:prstClr val="white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1700" dirty="0" smtClean="0">
                <a:solidFill>
                  <a:prstClr val="white"/>
                </a:solidFill>
                <a:latin typeface="Source Sans Pro"/>
                <a:ea typeface="Wingdings"/>
                <a:cs typeface="Source Sans Pro"/>
                <a:sym typeface="Wingdings"/>
              </a:rPr>
              <a:t> Term Limits or Travel Support Gaps </a:t>
            </a:r>
            <a:r>
              <a:rPr lang="en-US" sz="1700" dirty="0" smtClean="0">
                <a:solidFill>
                  <a:prstClr val="white"/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id-ID" sz="1700" dirty="0">
                <a:solidFill>
                  <a:prstClr val="white"/>
                </a:solidFill>
                <a:latin typeface="Source Sans Pro"/>
                <a:cs typeface="Source Sans Pro"/>
                <a:sym typeface="Wingdings"/>
              </a:rPr>
              <a:t> </a:t>
            </a:r>
            <a:r>
              <a:rPr lang="id-ID" sz="1700" dirty="0" smtClean="0">
                <a:solidFill>
                  <a:prstClr val="white"/>
                </a:solidFill>
                <a:latin typeface="Source Sans Pro"/>
                <a:cs typeface="Source Sans Pro"/>
                <a:sym typeface="Wingdings"/>
              </a:rPr>
              <a:t>More  </a:t>
            </a:r>
            <a:r>
              <a:rPr lang="id-ID" sz="1700" i="1" dirty="0" smtClean="0">
                <a:solidFill>
                  <a:prstClr val="white"/>
                </a:solidFill>
                <a:latin typeface="Source Sans Pro"/>
                <a:cs typeface="Source Sans Pro"/>
                <a:sym typeface="Wingdings"/>
              </a:rPr>
              <a:t>a la carte </a:t>
            </a:r>
            <a:r>
              <a:rPr lang="id-ID" sz="1700" dirty="0" smtClean="0">
                <a:solidFill>
                  <a:prstClr val="white"/>
                </a:solidFill>
                <a:latin typeface="Source Sans Pro"/>
                <a:cs typeface="Source Sans Pro"/>
                <a:sym typeface="Wingdings"/>
              </a:rPr>
              <a:t>Ways to Participate (shorter term or less time commitment)</a:t>
            </a:r>
            <a:endParaRPr lang="id-ID" sz="17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17" name="Text Placeholder 33"/>
          <p:cNvSpPr txBox="1">
            <a:spLocks/>
          </p:cNvSpPr>
          <p:nvPr/>
        </p:nvSpPr>
        <p:spPr>
          <a:xfrm>
            <a:off x="3610159" y="3504905"/>
            <a:ext cx="4687792" cy="442051"/>
          </a:xfrm>
          <a:prstGeom prst="rect">
            <a:avLst/>
          </a:prstGeom>
          <a:noFill/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</a:pPr>
            <a:r>
              <a:rPr lang="en-AU" sz="1800" b="1" dirty="0" smtClean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Structural  Issues </a:t>
            </a:r>
            <a:endParaRPr lang="en-AU" sz="1800" b="1" dirty="0">
              <a:solidFill>
                <a:schemeClr val="bg1"/>
              </a:solidFill>
              <a:latin typeface="Source Sans Pro"/>
              <a:ea typeface="Segoe UI" panose="020B0502040204020203" pitchFamily="34" charset="0"/>
              <a:cs typeface="Source Sans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793" y="5682734"/>
            <a:ext cx="8580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Source Sans Pro"/>
                <a:cs typeface="Source Sans Pro"/>
              </a:rPr>
              <a:t>All Categories Must Be Addressed Together – But Need to Prioritize Efforts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127" y="831334"/>
            <a:ext cx="8047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ource Sans Pro"/>
                <a:cs typeface="Source Sans Pro"/>
              </a:rPr>
              <a:t>There is no shortage of ideas – Most fall into one of these three categories:</a:t>
            </a:r>
          </a:p>
        </p:txBody>
      </p:sp>
    </p:spTree>
    <p:extLst>
      <p:ext uri="{BB962C8B-B14F-4D97-AF65-F5344CB8AC3E}">
        <p14:creationId xmlns:p14="http://schemas.microsoft.com/office/powerpoint/2010/main" val="32416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69913" y="2377590"/>
            <a:ext cx="8383587" cy="1728788"/>
          </a:xfrm>
        </p:spPr>
        <p:txBody>
          <a:bodyPr/>
          <a:lstStyle/>
          <a:p>
            <a:r>
              <a:rPr lang="en-US" b="1" dirty="0" smtClean="0">
                <a:latin typeface="Source Sans Pro"/>
                <a:cs typeface="Source Sans Pro"/>
              </a:rPr>
              <a:t>The Stakeholder Journey</a:t>
            </a:r>
          </a:p>
          <a:p>
            <a:r>
              <a:rPr lang="en-US" dirty="0" smtClean="0">
                <a:latin typeface="Source Sans Pro Light"/>
                <a:cs typeface="Source Sans Pro Light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7826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600" y="706650"/>
            <a:ext cx="8380799" cy="6324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endParaRPr lang="en-US" sz="2700" dirty="0" smtClean="0">
              <a:solidFill>
                <a:srgbClr val="0D436C"/>
              </a:solidFill>
              <a:latin typeface="Source Sans Pro"/>
              <a:cs typeface="Source Sans Pro"/>
            </a:endParaRPr>
          </a:p>
          <a:p>
            <a:pPr>
              <a:buSzPct val="75000"/>
            </a:pPr>
            <a:r>
              <a:rPr lang="en-US" sz="2700" b="1" dirty="0" smtClean="0">
                <a:solidFill>
                  <a:srgbClr val="0D436C"/>
                </a:solidFill>
                <a:latin typeface="Source Sans Pro"/>
                <a:cs typeface="Source Sans Pro"/>
              </a:rPr>
              <a:t>1. </a:t>
            </a:r>
            <a:r>
              <a:rPr lang="en-US" sz="2700" dirty="0" smtClean="0">
                <a:solidFill>
                  <a:srgbClr val="0D436C"/>
                </a:solidFill>
                <a:latin typeface="Source Sans Pro"/>
                <a:cs typeface="Source Sans Pro"/>
              </a:rPr>
              <a:t>Continue existing support for SO</a:t>
            </a:r>
            <a:r>
              <a:rPr lang="en-US" sz="2700" dirty="0">
                <a:solidFill>
                  <a:srgbClr val="0D436C"/>
                </a:solidFill>
                <a:latin typeface="Source Sans Pro"/>
                <a:cs typeface="Source Sans Pro"/>
              </a:rPr>
              <a:t>/AC outreach </a:t>
            </a:r>
            <a:r>
              <a:rPr lang="en-US" sz="2700" dirty="0" smtClean="0">
                <a:solidFill>
                  <a:srgbClr val="0D436C"/>
                </a:solidFill>
                <a:latin typeface="Source Sans Pro"/>
                <a:cs typeface="Source Sans Pro"/>
              </a:rPr>
              <a:t>efforts</a:t>
            </a:r>
          </a:p>
          <a:p>
            <a:pPr>
              <a:buSzPct val="75000"/>
            </a:pPr>
            <a:endParaRPr lang="en-US" sz="2700" dirty="0" smtClean="0">
              <a:solidFill>
                <a:srgbClr val="0D436C"/>
              </a:solidFill>
              <a:latin typeface="Source Sans Pro"/>
              <a:cs typeface="Source Sans Pro"/>
            </a:endParaRPr>
          </a:p>
          <a:p>
            <a:pPr>
              <a:buSzPct val="75000"/>
            </a:pPr>
            <a:r>
              <a:rPr lang="en-US" sz="2700" b="1" dirty="0" smtClean="0">
                <a:solidFill>
                  <a:srgbClr val="0D436C"/>
                </a:solidFill>
                <a:latin typeface="Source Sans Pro"/>
                <a:cs typeface="Source Sans Pro"/>
              </a:rPr>
              <a:t>2. </a:t>
            </a:r>
            <a:r>
              <a:rPr lang="en-US" sz="2700" dirty="0" smtClean="0">
                <a:solidFill>
                  <a:srgbClr val="0D436C"/>
                </a:solidFill>
                <a:latin typeface="Source Sans Pro"/>
                <a:cs typeface="Source Sans Pro"/>
              </a:rPr>
              <a:t>Attract volunteer talent by </a:t>
            </a:r>
            <a:r>
              <a:rPr lang="en-US" sz="2700" dirty="0">
                <a:solidFill>
                  <a:srgbClr val="0D436C"/>
                </a:solidFill>
                <a:latin typeface="Source Sans Pro"/>
                <a:cs typeface="Source Sans Pro"/>
              </a:rPr>
              <a:t>topic, not </a:t>
            </a:r>
            <a:r>
              <a:rPr lang="en-US" sz="2700" dirty="0" smtClean="0">
                <a:solidFill>
                  <a:srgbClr val="0D436C"/>
                </a:solidFill>
                <a:latin typeface="Source Sans Pro"/>
                <a:cs typeface="Source Sans Pro"/>
              </a:rPr>
              <a:t>ICANN structure</a:t>
            </a:r>
          </a:p>
          <a:p>
            <a:pPr>
              <a:buSzPct val="75000"/>
            </a:pPr>
            <a:endParaRPr lang="en-US" sz="2700" dirty="0">
              <a:solidFill>
                <a:srgbClr val="0D436C"/>
              </a:solidFill>
              <a:latin typeface="Source Sans Pro"/>
              <a:cs typeface="Source Sans Pro"/>
            </a:endParaRPr>
          </a:p>
          <a:p>
            <a:pPr>
              <a:buSzPct val="75000"/>
            </a:pPr>
            <a:r>
              <a:rPr lang="en-US" sz="2700" b="1" dirty="0" smtClean="0">
                <a:solidFill>
                  <a:srgbClr val="0D436C"/>
                </a:solidFill>
                <a:latin typeface="Source Sans Pro"/>
                <a:cs typeface="Source Sans Pro"/>
              </a:rPr>
              <a:t>3. </a:t>
            </a:r>
            <a:r>
              <a:rPr lang="en-US" sz="2700" dirty="0" smtClean="0">
                <a:solidFill>
                  <a:srgbClr val="0D436C"/>
                </a:solidFill>
                <a:latin typeface="Source Sans Pro"/>
                <a:cs typeface="Source Sans Pro"/>
              </a:rPr>
              <a:t>Facilitate Working Group </a:t>
            </a:r>
            <a:r>
              <a:rPr lang="en-US" sz="2700" dirty="0">
                <a:solidFill>
                  <a:srgbClr val="0D436C"/>
                </a:solidFill>
                <a:latin typeface="Source Sans Pro"/>
                <a:cs typeface="Source Sans Pro"/>
              </a:rPr>
              <a:t>and </a:t>
            </a:r>
            <a:r>
              <a:rPr lang="en-US" sz="2700" dirty="0" smtClean="0">
                <a:solidFill>
                  <a:srgbClr val="0D436C"/>
                </a:solidFill>
                <a:latin typeface="Source Sans Pro"/>
                <a:cs typeface="Source Sans Pro"/>
              </a:rPr>
              <a:t>PdP participation </a:t>
            </a:r>
          </a:p>
          <a:p>
            <a:pPr>
              <a:buSzPct val="75000"/>
            </a:pPr>
            <a:endParaRPr lang="en-US" sz="2700" dirty="0">
              <a:solidFill>
                <a:srgbClr val="0D436C"/>
              </a:solidFill>
              <a:latin typeface="Source Sans Pro"/>
              <a:cs typeface="Source Sans Pro"/>
            </a:endParaRPr>
          </a:p>
          <a:p>
            <a:pPr>
              <a:buSzPct val="75000"/>
            </a:pPr>
            <a:r>
              <a:rPr lang="en-US" sz="2700" b="1" dirty="0" smtClean="0">
                <a:solidFill>
                  <a:srgbClr val="0D436C"/>
                </a:solidFill>
                <a:latin typeface="Source Sans Pro"/>
                <a:cs typeface="Source Sans Pro"/>
              </a:rPr>
              <a:t>4. </a:t>
            </a:r>
            <a:r>
              <a:rPr lang="en-US" sz="2700" dirty="0" smtClean="0">
                <a:solidFill>
                  <a:srgbClr val="0D436C"/>
                </a:solidFill>
                <a:latin typeface="Source Sans Pro"/>
                <a:cs typeface="Source Sans Pro"/>
              </a:rPr>
              <a:t>Develop ways to “activate” passive followers</a:t>
            </a:r>
          </a:p>
          <a:p>
            <a:pPr>
              <a:buSzPct val="75000"/>
            </a:pPr>
            <a:endParaRPr lang="en-US" sz="2700" dirty="0" smtClean="0">
              <a:solidFill>
                <a:srgbClr val="0D436C"/>
              </a:solidFill>
              <a:latin typeface="Source Sans Pro"/>
              <a:cs typeface="Source Sans Pro"/>
            </a:endParaRPr>
          </a:p>
          <a:p>
            <a:pPr>
              <a:buSzPct val="75000"/>
            </a:pPr>
            <a:r>
              <a:rPr lang="en-US" sz="2700" b="1" dirty="0" smtClean="0">
                <a:solidFill>
                  <a:srgbClr val="0D436C"/>
                </a:solidFill>
                <a:latin typeface="Source Sans Pro"/>
                <a:cs typeface="Source Sans Pro"/>
              </a:rPr>
              <a:t>5. </a:t>
            </a:r>
            <a:r>
              <a:rPr lang="en-US" sz="2700" dirty="0" smtClean="0">
                <a:solidFill>
                  <a:srgbClr val="0D436C"/>
                </a:solidFill>
                <a:latin typeface="Source Sans Pro"/>
                <a:cs typeface="Source Sans Pro"/>
              </a:rPr>
              <a:t>Actively cultivate and develop future leaders</a:t>
            </a:r>
            <a:endParaRPr lang="en-US" sz="2700" dirty="0">
              <a:solidFill>
                <a:srgbClr val="0D436C"/>
              </a:solidFill>
              <a:latin typeface="Source Sans Pro"/>
              <a:cs typeface="Source Sans Pro"/>
            </a:endParaRPr>
          </a:p>
          <a:p>
            <a:pPr>
              <a:buSzPct val="75000"/>
            </a:pPr>
            <a:endParaRPr lang="en-US" sz="2700" dirty="0">
              <a:solidFill>
                <a:srgbClr val="0D436C"/>
              </a:solidFill>
              <a:latin typeface="Source Sans Pro"/>
              <a:cs typeface="Source Sans Pro"/>
            </a:endParaRPr>
          </a:p>
          <a:p>
            <a:pPr>
              <a:buSzPct val="75000"/>
            </a:pPr>
            <a:r>
              <a:rPr lang="en-US" sz="2700" b="1" dirty="0" smtClean="0">
                <a:solidFill>
                  <a:srgbClr val="0D436C"/>
                </a:solidFill>
                <a:latin typeface="Source Sans Pro"/>
                <a:cs typeface="Source Sans Pro"/>
              </a:rPr>
              <a:t>6. </a:t>
            </a:r>
            <a:r>
              <a:rPr lang="en-US" sz="2700" dirty="0" smtClean="0">
                <a:solidFill>
                  <a:srgbClr val="0D436C"/>
                </a:solidFill>
                <a:latin typeface="Source Sans Pro"/>
                <a:cs typeface="Source Sans Pro"/>
              </a:rPr>
              <a:t>Use data to track journeys and measure progress</a:t>
            </a: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700" dirty="0" smtClean="0">
              <a:solidFill>
                <a:srgbClr val="0D436C"/>
              </a:solidFill>
              <a:latin typeface="Source Sans Pro"/>
              <a:cs typeface="Source Sans Pro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700" dirty="0">
              <a:solidFill>
                <a:srgbClr val="0D436C"/>
              </a:solidFill>
              <a:latin typeface="Source Sans Pro"/>
              <a:cs typeface="Source Sans Pro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700" dirty="0" smtClean="0">
              <a:solidFill>
                <a:srgbClr val="0D436C"/>
              </a:solidFill>
              <a:latin typeface="Source Sans Pro"/>
              <a:cs typeface="Source Sans Pro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Source Sans Pro Light"/>
                <a:cs typeface="Source Sans Pro Light"/>
              </a:rPr>
              <a:t>Recommendations </a:t>
            </a:r>
            <a:endParaRPr lang="en-US" dirty="0"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81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69913" y="2377590"/>
            <a:ext cx="8472487" cy="1728788"/>
          </a:xfrm>
        </p:spPr>
        <p:txBody>
          <a:bodyPr/>
          <a:lstStyle/>
          <a:p>
            <a:r>
              <a:rPr lang="en-US" b="1" dirty="0" smtClean="0">
                <a:latin typeface="Source Sans Pro"/>
                <a:cs typeface="Source Sans Pro"/>
              </a:rPr>
              <a:t>Stakeholder Journey</a:t>
            </a:r>
          </a:p>
          <a:p>
            <a:r>
              <a:rPr lang="en-US" b="1" dirty="0" smtClean="0"/>
              <a:t>Mapping and Measuring</a:t>
            </a:r>
          </a:p>
        </p:txBody>
      </p:sp>
    </p:spTree>
    <p:extLst>
      <p:ext uri="{BB962C8B-B14F-4D97-AF65-F5344CB8AC3E}">
        <p14:creationId xmlns:p14="http://schemas.microsoft.com/office/powerpoint/2010/main" val="35755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ris_Semicircle_G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0" y="1358900"/>
            <a:ext cx="8470030" cy="4884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ource Sans Pro Light"/>
                <a:cs typeface="Source Sans Pro Light"/>
              </a:rPr>
              <a:t>A Complete Stakeholder Lifecycle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650" y="818634"/>
            <a:ext cx="902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ource Sans Pro"/>
                <a:cs typeface="Source Sans Pro"/>
              </a:rPr>
              <a:t>Many distinct and complete journeys exist within a lifecycle; identifying stages of the journey informs what each stakeholder needs from the organization  </a:t>
            </a:r>
          </a:p>
        </p:txBody>
      </p:sp>
    </p:spTree>
    <p:extLst>
      <p:ext uri="{BB962C8B-B14F-4D97-AF65-F5344CB8AC3E}">
        <p14:creationId xmlns:p14="http://schemas.microsoft.com/office/powerpoint/2010/main" val="11388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69913" y="2377590"/>
            <a:ext cx="6256337" cy="1728788"/>
          </a:xfrm>
        </p:spPr>
        <p:txBody>
          <a:bodyPr/>
          <a:lstStyle/>
          <a:p>
            <a:r>
              <a:rPr lang="en-US" b="1" dirty="0" smtClean="0">
                <a:latin typeface="Source Sans Pro"/>
                <a:cs typeface="Source Sans Pro"/>
              </a:rPr>
              <a:t>Summary and a Way Forward</a:t>
            </a:r>
          </a:p>
        </p:txBody>
      </p:sp>
    </p:spTree>
    <p:extLst>
      <p:ext uri="{BB962C8B-B14F-4D97-AF65-F5344CB8AC3E}">
        <p14:creationId xmlns:p14="http://schemas.microsoft.com/office/powerpoint/2010/main" val="6533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73947" y="4343567"/>
            <a:ext cx="3485915" cy="12919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3947" y="2788849"/>
            <a:ext cx="3485915" cy="1291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73948" y="2788849"/>
            <a:ext cx="898346" cy="12919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73948" y="4343567"/>
            <a:ext cx="898346" cy="12919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73947" y="1259103"/>
            <a:ext cx="3485915" cy="1291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3948" y="1259103"/>
            <a:ext cx="898346" cy="1291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Source Sans Pro Light"/>
                <a:cs typeface="Source Sans Pro Light"/>
              </a:rPr>
              <a:t>Summary of Key Points 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00513" y="1504978"/>
            <a:ext cx="3560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1</a:t>
            </a:r>
            <a:endParaRPr lang="en-US" sz="4000" b="1" baseline="300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59878" y="1259103"/>
            <a:ext cx="2304122" cy="110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60"/>
              </a:lnSpc>
            </a:pPr>
            <a: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  <a:t>Engagement to-date has largely focused on awareness / support</a:t>
            </a:r>
            <a:endParaRPr lang="en-US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00513" y="3034547"/>
            <a:ext cx="3560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2</a:t>
            </a:r>
            <a:endParaRPr lang="en-US" sz="4000" b="1" baseline="300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04574" y="2788849"/>
            <a:ext cx="2555288" cy="110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60"/>
              </a:lnSpc>
            </a:pPr>
            <a: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  <a:t>Cultural and structural barriers inhibit active  policy participation</a:t>
            </a:r>
            <a:endParaRPr lang="en-US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00513" y="4622177"/>
            <a:ext cx="3560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3</a:t>
            </a:r>
            <a:endParaRPr lang="en-US" sz="4000" b="1" baseline="300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74800" y="4377730"/>
            <a:ext cx="2685062" cy="110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60"/>
              </a:lnSpc>
            </a:pPr>
            <a:r>
              <a:rPr lang="en-US" dirty="0">
                <a:solidFill>
                  <a:srgbClr val="FFFFFF"/>
                </a:solidFill>
                <a:latin typeface="Source Sans Pro"/>
                <a:cs typeface="Source Sans Pro"/>
              </a:rPr>
              <a:t>Community </a:t>
            </a:r>
            <a: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  <a:t>development  </a:t>
            </a:r>
          </a:p>
          <a:p>
            <a:pPr>
              <a:lnSpc>
                <a:spcPts val="2660"/>
              </a:lnSpc>
            </a:pPr>
            <a: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  <a:t>&amp; customer </a:t>
            </a:r>
            <a:r>
              <a:rPr lang="en-US" dirty="0">
                <a:solidFill>
                  <a:srgbClr val="FFFFFF"/>
                </a:solidFill>
                <a:latin typeface="Source Sans Pro"/>
                <a:cs typeface="Source Sans Pro"/>
              </a:rPr>
              <a:t>journey  </a:t>
            </a:r>
          </a:p>
          <a:p>
            <a:pPr>
              <a:lnSpc>
                <a:spcPts val="2660"/>
              </a:lnSpc>
            </a:pPr>
            <a: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  <a:t>disciplines can help</a:t>
            </a:r>
            <a:endParaRPr lang="en-US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61158" y="4343567"/>
            <a:ext cx="3485915" cy="12919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561158" y="2788849"/>
            <a:ext cx="3485915" cy="12919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61159" y="2788849"/>
            <a:ext cx="898346" cy="1291948"/>
          </a:xfrm>
          <a:prstGeom prst="rect">
            <a:avLst/>
          </a:prstGeom>
          <a:solidFill>
            <a:srgbClr val="092F4B"/>
          </a:solidFill>
          <a:ln>
            <a:solidFill>
              <a:srgbClr val="092F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561159" y="4343567"/>
            <a:ext cx="898346" cy="1291948"/>
          </a:xfrm>
          <a:prstGeom prst="rect">
            <a:avLst/>
          </a:prstGeom>
          <a:solidFill>
            <a:srgbClr val="14528A"/>
          </a:solidFill>
          <a:ln>
            <a:solidFill>
              <a:srgbClr val="145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61158" y="1259103"/>
            <a:ext cx="3485915" cy="12919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61159" y="1259103"/>
            <a:ext cx="898346" cy="1291948"/>
          </a:xfrm>
          <a:prstGeom prst="rect">
            <a:avLst/>
          </a:prstGeom>
          <a:solidFill>
            <a:srgbClr val="9F4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87724" y="1504978"/>
            <a:ext cx="3560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Source Sans Pro"/>
                <a:cs typeface="Source Sans Pro"/>
              </a:rPr>
              <a:t>4</a:t>
            </a:r>
            <a:endParaRPr lang="en-US" sz="4000" b="1" baseline="300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47089" y="1264646"/>
            <a:ext cx="2499984" cy="110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60"/>
              </a:lnSpc>
            </a:pPr>
            <a: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  <a:t>Go to market by </a:t>
            </a:r>
            <a:r>
              <a:rPr lang="en-US" i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issue</a:t>
            </a:r>
            <a:r>
              <a:rPr lang="en-US" dirty="0">
                <a:solidFill>
                  <a:srgbClr val="FFFFFF"/>
                </a:solidFill>
                <a:latin typeface="Source Sans Pro"/>
                <a:cs typeface="Source Sans Pro"/>
              </a:rPr>
              <a:t>;</a:t>
            </a:r>
            <a: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  <a:t> community and staff together where possible </a:t>
            </a:r>
            <a:endParaRPr lang="en-US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7724" y="3034547"/>
            <a:ext cx="3560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Source Sans Pro"/>
                <a:cs typeface="Source Sans Pro"/>
              </a:rPr>
              <a:t>5</a:t>
            </a:r>
            <a:endParaRPr lang="en-US" sz="4000" b="1" baseline="300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25071" y="2812661"/>
            <a:ext cx="2757395" cy="110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60"/>
              </a:lnSpc>
            </a:pPr>
            <a: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  <a:t>A shift from “outreach” to policymaker “recruitment” </a:t>
            </a:r>
          </a:p>
          <a:p>
            <a:pPr>
              <a:lnSpc>
                <a:spcPts val="2660"/>
              </a:lnSpc>
            </a:pPr>
            <a:r>
              <a:rPr lang="en-US" dirty="0">
                <a:solidFill>
                  <a:srgbClr val="FFFFFF"/>
                </a:solidFill>
                <a:latin typeface="Source Sans Pro"/>
                <a:cs typeface="Source Sans Pro"/>
              </a:rPr>
              <a:t>f</a:t>
            </a:r>
            <a: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  <a:t>ocus = requires resource</a:t>
            </a:r>
            <a:endParaRPr lang="en-US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7724" y="4622177"/>
            <a:ext cx="3560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Source Sans Pro"/>
                <a:cs typeface="Source Sans Pro"/>
              </a:rPr>
              <a:t>6</a:t>
            </a:r>
            <a:endParaRPr lang="en-US" sz="4000" b="1" baseline="300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47088" y="4343567"/>
            <a:ext cx="2949211" cy="110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60"/>
              </a:lnSpc>
            </a:pPr>
            <a: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  <a:t>Confirm stakeholder </a:t>
            </a:r>
          </a:p>
          <a:p>
            <a:pPr>
              <a:lnSpc>
                <a:spcPts val="2660"/>
              </a:lnSpc>
            </a:pPr>
            <a: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  <a:t>journey stages; define metrics and track results</a:t>
            </a:r>
            <a:endParaRPr lang="en-US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9813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600" y="706650"/>
            <a:ext cx="8380799" cy="606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endParaRPr lang="en-US" sz="2800" dirty="0" smtClean="0">
              <a:solidFill>
                <a:srgbClr val="0C1F24"/>
              </a:solidFill>
              <a:latin typeface="Source Sans Pro"/>
              <a:cs typeface="Source Sans Pro"/>
            </a:endParaRPr>
          </a:p>
          <a:p>
            <a:pPr marL="457200" indent="-457200">
              <a:buSzPct val="75000"/>
              <a:buAutoNum type="arabicPeriod"/>
            </a:pPr>
            <a:r>
              <a:rPr lang="en-US" sz="2800" dirty="0" smtClean="0">
                <a:latin typeface="Source Sans Pro"/>
                <a:cs typeface="Source Sans Pro"/>
              </a:rPr>
              <a:t>Plain Language Issues Matrix</a:t>
            </a:r>
          </a:p>
          <a:p>
            <a:pPr marL="457200" indent="-457200">
              <a:buSzPct val="75000"/>
              <a:buAutoNum type="arabicPeriod"/>
            </a:pPr>
            <a:r>
              <a:rPr lang="en-US" sz="2800" dirty="0" smtClean="0">
                <a:latin typeface="Source Sans Pro"/>
                <a:cs typeface="Source Sans Pro"/>
              </a:rPr>
              <a:t>Mentorship Program (DPRD)</a:t>
            </a:r>
          </a:p>
          <a:p>
            <a:pPr marL="457200" indent="-457200">
              <a:buSzPct val="75000"/>
              <a:buAutoNum type="arabicPeriod"/>
            </a:pPr>
            <a:r>
              <a:rPr lang="en-US" sz="2800" dirty="0" smtClean="0">
                <a:latin typeface="Source Sans Pro"/>
                <a:cs typeface="Source Sans Pro"/>
              </a:rPr>
              <a:t>Working Group Web Page (Web Team)</a:t>
            </a:r>
          </a:p>
          <a:p>
            <a:pPr marL="457200" indent="-457200">
              <a:buSzPct val="75000"/>
              <a:buFontTx/>
              <a:buAutoNum type="arabicPeriod"/>
            </a:pPr>
            <a:r>
              <a:rPr lang="en-US" sz="2800" dirty="0" smtClean="0">
                <a:latin typeface="Source Sans Pro"/>
                <a:cs typeface="Source Sans Pro"/>
              </a:rPr>
              <a:t>SO/AC Structures Web </a:t>
            </a:r>
            <a:r>
              <a:rPr lang="en-US" sz="2800" dirty="0">
                <a:latin typeface="Source Sans Pro"/>
                <a:cs typeface="Source Sans Pro"/>
              </a:rPr>
              <a:t>Page (Web Team</a:t>
            </a:r>
            <a:r>
              <a:rPr lang="en-US" sz="2800" dirty="0" smtClean="0">
                <a:latin typeface="Source Sans Pro"/>
                <a:cs typeface="Source Sans Pro"/>
              </a:rPr>
              <a:t>)</a:t>
            </a:r>
          </a:p>
          <a:p>
            <a:pPr marL="457200" indent="-457200">
              <a:buSzPct val="75000"/>
              <a:buFontTx/>
              <a:buAutoNum type="arabicPeriod"/>
            </a:pPr>
            <a:r>
              <a:rPr lang="en-US" sz="2800" dirty="0" smtClean="0">
                <a:latin typeface="Source Sans Pro"/>
                <a:cs typeface="Source Sans Pro"/>
              </a:rPr>
              <a:t>Membership Management </a:t>
            </a:r>
            <a:r>
              <a:rPr lang="en-US" sz="2800" dirty="0">
                <a:latin typeface="Source Sans Pro"/>
                <a:cs typeface="Source Sans Pro"/>
              </a:rPr>
              <a:t>Software (Web Team</a:t>
            </a:r>
            <a:r>
              <a:rPr lang="en-US" sz="2800" dirty="0" smtClean="0">
                <a:latin typeface="Source Sans Pro"/>
                <a:cs typeface="Source Sans Pro"/>
              </a:rPr>
              <a:t>)</a:t>
            </a:r>
          </a:p>
          <a:p>
            <a:pPr marL="457200" indent="-457200">
              <a:buSzPct val="75000"/>
              <a:buAutoNum type="arabicPeriod"/>
            </a:pPr>
            <a:r>
              <a:rPr lang="en-US" sz="2800" dirty="0" smtClean="0">
                <a:latin typeface="Source Sans Pro"/>
                <a:cs typeface="Source Sans Pro"/>
              </a:rPr>
              <a:t>‘How to’ Guides (e.g. Build Your Skills at ICANN) (DPRD)</a:t>
            </a:r>
          </a:p>
          <a:p>
            <a:pPr marL="457200" indent="-457200">
              <a:buSzPct val="75000"/>
              <a:buAutoNum type="arabicPeriod"/>
            </a:pPr>
            <a:r>
              <a:rPr lang="en-US" sz="2800" dirty="0" err="1" smtClean="0">
                <a:latin typeface="Source Sans Pro"/>
                <a:cs typeface="Source Sans Pro"/>
              </a:rPr>
              <a:t>ICANN.org</a:t>
            </a:r>
            <a:r>
              <a:rPr lang="en-US" sz="2800" dirty="0" smtClean="0">
                <a:latin typeface="Source Sans Pro"/>
                <a:cs typeface="Source Sans Pro"/>
              </a:rPr>
              <a:t> profile functionality (Web Team)</a:t>
            </a:r>
          </a:p>
          <a:p>
            <a:pPr marL="457200" indent="-457200">
              <a:buSzPct val="75000"/>
              <a:buAutoNum type="arabicPeriod"/>
            </a:pPr>
            <a:r>
              <a:rPr lang="en-US" sz="2800" dirty="0" smtClean="0">
                <a:latin typeface="Source Sans Pro"/>
                <a:cs typeface="Source Sans Pro"/>
              </a:rPr>
              <a:t>Develop Review Panel Enthusiasts (Strategy)</a:t>
            </a:r>
          </a:p>
          <a:p>
            <a:pPr marL="457200" indent="-457200">
              <a:buSzPct val="75000"/>
              <a:buAutoNum type="arabicPeriod"/>
            </a:pPr>
            <a:r>
              <a:rPr lang="en-US" sz="2800" dirty="0">
                <a:latin typeface="Source Sans Pro"/>
                <a:cs typeface="Source Sans Pro"/>
              </a:rPr>
              <a:t>_</a:t>
            </a:r>
            <a:endParaRPr lang="en-US" sz="2800" dirty="0" smtClean="0">
              <a:latin typeface="Source Sans Pro"/>
              <a:cs typeface="Source Sans Pro"/>
            </a:endParaRPr>
          </a:p>
          <a:p>
            <a:pPr>
              <a:buSzPct val="75000"/>
            </a:pPr>
            <a:endParaRPr lang="en-US" sz="2000" dirty="0" smtClean="0"/>
          </a:p>
          <a:p>
            <a:pPr marL="457200" indent="-457200">
              <a:buSzPct val="75000"/>
              <a:buAutoNum type="arabicPeriod"/>
            </a:pPr>
            <a:endParaRPr lang="en-US" sz="2000" dirty="0" smtClean="0"/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000" dirty="0">
              <a:solidFill>
                <a:srgbClr val="0C1F24"/>
              </a:solidFill>
              <a:latin typeface="Source Sans Pro"/>
              <a:cs typeface="Source Sans Pro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000" dirty="0" smtClean="0">
              <a:solidFill>
                <a:srgbClr val="0C1F24"/>
              </a:solidFill>
              <a:latin typeface="Source Sans Pro"/>
              <a:cs typeface="Source Sans Pro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Source Sans Pro Light"/>
                <a:cs typeface="Source Sans Pro Light"/>
              </a:rPr>
              <a:t>Work in Progress</a:t>
            </a:r>
            <a:endParaRPr lang="en-US" dirty="0"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321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69913" y="2377590"/>
            <a:ext cx="8472487" cy="1728788"/>
          </a:xfrm>
        </p:spPr>
        <p:txBody>
          <a:bodyPr/>
          <a:lstStyle/>
          <a:p>
            <a:r>
              <a:rPr lang="en-US" b="1" dirty="0" smtClean="0">
                <a:latin typeface="Source Sans Pro"/>
                <a:cs typeface="Source Sans Pro"/>
              </a:rPr>
              <a:t>Questions / Discussion </a:t>
            </a:r>
          </a:p>
        </p:txBody>
      </p:sp>
    </p:spTree>
    <p:extLst>
      <p:ext uri="{BB962C8B-B14F-4D97-AF65-F5344CB8AC3E}">
        <p14:creationId xmlns:p14="http://schemas.microsoft.com/office/powerpoint/2010/main" val="9592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2915" y="4471954"/>
            <a:ext cx="4227309" cy="697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US" sz="40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Africa Engagement</a:t>
            </a:r>
            <a:endParaRPr lang="en-US" sz="40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967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6115" y="4471954"/>
            <a:ext cx="6340708" cy="697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US" sz="40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ICANN Stakeholder Journey</a:t>
            </a:r>
            <a:endParaRPr lang="en-US" sz="40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6114" y="5152820"/>
            <a:ext cx="5661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Source Sans Pro"/>
                <a:cs typeface="Source Sans Pro"/>
                <a:sym typeface="Wingdings"/>
              </a:rPr>
              <a:t>Update Report </a:t>
            </a:r>
            <a:r>
              <a:rPr lang="en-US" sz="2000" dirty="0" smtClean="0">
                <a:solidFill>
                  <a:srgbClr val="FFFFFF"/>
                </a:solidFill>
                <a:latin typeface="Source Sans Pro"/>
                <a:ea typeface="Wingdings"/>
                <a:cs typeface="Source Sans Pro"/>
                <a:sym typeface="Wingdings"/>
              </a:rPr>
              <a:t>|  March 2016 </a:t>
            </a:r>
            <a:r>
              <a:rPr lang="en-US" sz="20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Source Sans Pro"/>
                <a:ea typeface="Wingdings"/>
                <a:cs typeface="Source Sans Pro"/>
                <a:sym typeface="Wingdings"/>
              </a:rPr>
              <a:t>| </a:t>
            </a:r>
            <a:r>
              <a:rPr lang="en-US" sz="2000" dirty="0" smtClean="0">
                <a:solidFill>
                  <a:srgbClr val="FFFFFF"/>
                </a:solidFill>
                <a:latin typeface="Source Sans Pro"/>
                <a:ea typeface="Wingdings"/>
                <a:cs typeface="Source Sans Pro"/>
                <a:sym typeface="Wingdings"/>
              </a:rPr>
              <a:t> Christopher Mondini </a:t>
            </a:r>
            <a:endParaRPr lang="en-US" sz="20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372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Initiatives – Africa Region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111827"/>
              </p:ext>
            </p:extLst>
          </p:nvPr>
        </p:nvGraphicFramePr>
        <p:xfrm>
          <a:off x="355599" y="1026160"/>
          <a:ext cx="8369301" cy="617071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54301"/>
                <a:gridCol w="2925233"/>
                <a:gridCol w="2789767"/>
              </a:tblGrid>
              <a:tr h="6777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INITIATIVE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COMMITMENTS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DELIVERY</a:t>
                      </a:r>
                      <a:endParaRPr lang="en-US" dirty="0"/>
                    </a:p>
                  </a:txBody>
                  <a:tcPr/>
                </a:tc>
              </a:tr>
              <a:tr h="11698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Africa Regional Strategy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 framework for ICANN's Africa strategy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stronger presence for ICANN in Africa 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Africa's participation in ICANN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the  DNS &amp; Internet Industry in Africa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Strategy</a:t>
                      </a:r>
                      <a:r>
                        <a:rPr lang="en-US" sz="1400" baseline="0" dirty="0" smtClean="0"/>
                        <a:t> document 2016-2020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DNSSEC Roadshow (14 countries visited :more than 75 tech. and managers trained and 5 countries zone files signed) 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DNS Entrepreneurship workshops (8 countries covered)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DNS Business Exchange Program (2 </a:t>
                      </a:r>
                      <a:r>
                        <a:rPr lang="en-US" sz="1400" baseline="0" dirty="0" err="1" smtClean="0"/>
                        <a:t>interns@IP</a:t>
                      </a:r>
                      <a:r>
                        <a:rPr lang="en-US" sz="1400" baseline="0" dirty="0" smtClean="0"/>
                        <a:t> Mirror, 2 Interns @</a:t>
                      </a:r>
                      <a:r>
                        <a:rPr lang="en-US" sz="1400" baseline="0" dirty="0" err="1" smtClean="0"/>
                        <a:t>Afilias</a:t>
                      </a:r>
                      <a:r>
                        <a:rPr lang="en-US" sz="1400" baseline="0" dirty="0" smtClean="0"/>
                        <a:t>, 6 </a:t>
                      </a:r>
                      <a:r>
                        <a:rPr lang="en-US" sz="1400" baseline="0" dirty="0" err="1" smtClean="0"/>
                        <a:t>ccTLDS</a:t>
                      </a:r>
                      <a:r>
                        <a:rPr lang="en-US" sz="1400" baseline="0" dirty="0" smtClean="0"/>
                        <a:t> @ATI Tunisia)</a:t>
                      </a:r>
                      <a:endParaRPr lang="en-US" sz="1600" dirty="0"/>
                    </a:p>
                  </a:txBody>
                  <a:tcPr/>
                </a:tc>
              </a:tr>
              <a:tr h="11698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Africa</a:t>
                      </a:r>
                      <a:r>
                        <a:rPr lang="en-US" sz="1600" baseline="0" dirty="0" smtClean="0"/>
                        <a:t> Engagement Centre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Evolve and further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globalize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ICANN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an ICANN footprint in Africa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Deepen ICANN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Engagement in Africa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Office</a:t>
                      </a:r>
                      <a:r>
                        <a:rPr lang="en-US" sz="1400" baseline="0" dirty="0" smtClean="0"/>
                        <a:t> space lease agreement signed on 29 February 2016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Ongoing registration process undergoing  as a branch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Operational from April 1</a:t>
                      </a:r>
                      <a:r>
                        <a:rPr lang="en-US" sz="1400" baseline="30000" dirty="0" smtClean="0"/>
                        <a:t>st</a:t>
                      </a:r>
                      <a:r>
                        <a:rPr lang="en-US" sz="1400" baseline="0" dirty="0" smtClean="0"/>
                        <a:t> 2016</a:t>
                      </a:r>
                      <a:endParaRPr lang="en-US" sz="1400" dirty="0"/>
                    </a:p>
                  </a:txBody>
                  <a:tcPr/>
                </a:tc>
              </a:tr>
              <a:tr h="16712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DNS</a:t>
                      </a:r>
                      <a:r>
                        <a:rPr lang="en-US" sz="1600" baseline="0" dirty="0" smtClean="0"/>
                        <a:t> Entrepreneurship Centre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DNS-EC to serve as a repository for DNS knowledge and expertise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ICANN through partnerships with regional and international experts provides training and mentoring programs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Agreement signed between ICANN and Egypt’s NTRA at ICANN 50 meeting in 2014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SzPct val="75000"/>
                        <a:buFont typeface="Arial"/>
                        <a:buChar char="•"/>
                      </a:pPr>
                      <a:r>
                        <a:rPr lang="en-US" sz="1400" dirty="0" smtClean="0">
                          <a:solidFill>
                            <a:srgbClr val="0C1F24"/>
                          </a:solidFill>
                          <a:latin typeface="Source Sans Pro"/>
                          <a:cs typeface="Source Sans Pro"/>
                        </a:rPr>
                        <a:t>9 workshops / 5 countries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SzPct val="75000"/>
                        <a:buFont typeface="Arial"/>
                        <a:buChar char="•"/>
                      </a:pPr>
                      <a:r>
                        <a:rPr lang="en-US" sz="1400" dirty="0" smtClean="0">
                          <a:solidFill>
                            <a:srgbClr val="0C1F24"/>
                          </a:solidFill>
                          <a:latin typeface="Source Sans Pro"/>
                          <a:cs typeface="Source Sans Pro"/>
                        </a:rPr>
                        <a:t>150+ trainees / 15 countries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72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60" y="0"/>
            <a:ext cx="9049940" cy="703177"/>
          </a:xfrm>
        </p:spPr>
        <p:txBody>
          <a:bodyPr/>
          <a:lstStyle/>
          <a:p>
            <a:r>
              <a:rPr lang="en-US" sz="2800" dirty="0" smtClean="0"/>
              <a:t>We are opening our </a:t>
            </a:r>
            <a:r>
              <a:rPr lang="en-US" sz="2800" dirty="0"/>
              <a:t>o</a:t>
            </a:r>
            <a:r>
              <a:rPr lang="en-US" sz="2800" dirty="0" smtClean="0"/>
              <a:t>ffice in Africa (Nairobi, Kenya)!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736954"/>
            <a:ext cx="6428096" cy="55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Roles of this Office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86007" y="1051426"/>
            <a:ext cx="8246453" cy="422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accent6"/>
                </a:solidFill>
                <a:latin typeface="Source sans pro"/>
                <a:cs typeface="Source sans pro"/>
              </a:rPr>
              <a:t>This will be the Main Engagement Centre for Africa</a:t>
            </a:r>
            <a:endParaRPr lang="en-US" b="1" dirty="0">
              <a:solidFill>
                <a:schemeClr val="accent6"/>
              </a:solidFill>
              <a:latin typeface="Source sans pro"/>
              <a:cs typeface="Source sans pro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solidFill>
                  <a:schemeClr val="accent6"/>
                </a:solidFill>
                <a:latin typeface="Source sans pro"/>
                <a:cs typeface="Source sans pro"/>
              </a:rPr>
              <a:t>Possibility of other satellite Offices / Centers in other regions in Africa (North Africa, Southern Africa or Western Africa) 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solidFill>
                  <a:schemeClr val="accent6"/>
                </a:solidFill>
                <a:latin typeface="Source sans pro"/>
                <a:cs typeface="Source sans pro"/>
              </a:rPr>
              <a:t>The Office will serve the whole of Africa</a:t>
            </a:r>
            <a:endParaRPr lang="en-US" dirty="0">
              <a:solidFill>
                <a:schemeClr val="accent6"/>
              </a:solidFill>
              <a:latin typeface="Source sans pro"/>
              <a:cs typeface="Source sans pro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accent6"/>
                </a:solidFill>
                <a:latin typeface="Source sans pro"/>
                <a:cs typeface="Source sans pro"/>
              </a:rPr>
              <a:t>This office will serve as ICANN’s foot hold and provide our physical presence in Africa</a:t>
            </a:r>
            <a:endParaRPr lang="en-US" b="1" dirty="0">
              <a:solidFill>
                <a:schemeClr val="accent6"/>
              </a:solidFill>
              <a:latin typeface="Source sans pro"/>
              <a:cs typeface="Source sans pro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accent6"/>
                </a:solidFill>
                <a:latin typeface="Source sans pro"/>
                <a:cs typeface="Source sans pro"/>
              </a:rPr>
              <a:t>Support the 3 ICANN Africa staff especially as an Institutional Engagement focal point with AF*, Governments and I*  organizations in the continent</a:t>
            </a:r>
            <a:endParaRPr lang="en-US" b="1" dirty="0">
              <a:solidFill>
                <a:schemeClr val="accent6"/>
              </a:solidFill>
              <a:latin typeface="Source sans pro"/>
              <a:cs typeface="Source sans pro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accent6"/>
                </a:solidFill>
                <a:latin typeface="Source sans pro"/>
                <a:cs typeface="Source sans pro"/>
              </a:rPr>
              <a:t>Further</a:t>
            </a:r>
            <a:r>
              <a:rPr lang="en-US" b="1" dirty="0">
                <a:solidFill>
                  <a:schemeClr val="accent6"/>
                </a:solidFill>
                <a:latin typeface="Source sans pro"/>
                <a:cs typeface="Source sans pro"/>
              </a:rPr>
              <a:t>, the activities of the Main Engagement Centre will be defined and managed by GSE Africa</a:t>
            </a:r>
            <a:r>
              <a:rPr lang="en-US" b="1" dirty="0" smtClean="0">
                <a:solidFill>
                  <a:schemeClr val="accent6"/>
                </a:solidFill>
                <a:latin typeface="Source sans pro"/>
                <a:cs typeface="Source sans pro"/>
              </a:rPr>
              <a:t>.</a:t>
            </a:r>
            <a:endParaRPr lang="en-US" b="1" dirty="0">
              <a:solidFill>
                <a:schemeClr val="accent6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2562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28967" y="4924076"/>
            <a:ext cx="391733" cy="36933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8</a:t>
            </a: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682"/>
            <a:ext cx="9144000" cy="710655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/>
              <a:t>Significant Gains Realized in Capacity Building in Africa</a:t>
            </a:r>
            <a:endParaRPr lang="en-US" sz="2400" b="1" dirty="0"/>
          </a:p>
        </p:txBody>
      </p:sp>
      <p:sp>
        <p:nvSpPr>
          <p:cNvPr id="19" name="Oval 18"/>
          <p:cNvSpPr/>
          <p:nvPr/>
        </p:nvSpPr>
        <p:spPr>
          <a:xfrm>
            <a:off x="136778" y="864370"/>
            <a:ext cx="391733" cy="36933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128967" y="1410470"/>
            <a:ext cx="391733" cy="36933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25" name="Oval 24"/>
          <p:cNvSpPr/>
          <p:nvPr/>
        </p:nvSpPr>
        <p:spPr>
          <a:xfrm>
            <a:off x="128967" y="1949704"/>
            <a:ext cx="391733" cy="36933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26" name="Oval 25"/>
          <p:cNvSpPr/>
          <p:nvPr/>
        </p:nvSpPr>
        <p:spPr>
          <a:xfrm>
            <a:off x="136778" y="2503702"/>
            <a:ext cx="391733" cy="36933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128967" y="3113302"/>
            <a:ext cx="391733" cy="36933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28" name="Oval 27"/>
          <p:cNvSpPr/>
          <p:nvPr/>
        </p:nvSpPr>
        <p:spPr>
          <a:xfrm>
            <a:off x="136778" y="3708138"/>
            <a:ext cx="391733" cy="36933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29" name="Oval 28"/>
          <p:cNvSpPr/>
          <p:nvPr/>
        </p:nvSpPr>
        <p:spPr>
          <a:xfrm>
            <a:off x="136778" y="4332748"/>
            <a:ext cx="391733" cy="36933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7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62889" y="876038"/>
            <a:ext cx="528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buClr>
                <a:schemeClr val="bg1"/>
              </a:buClr>
              <a:buSzPct val="100000"/>
            </a:pPr>
            <a:r>
              <a:rPr lang="en-US" dirty="0">
                <a:solidFill>
                  <a:srgbClr val="0C1F24"/>
                </a:solidFill>
                <a:latin typeface="Source Sans Pro"/>
                <a:cs typeface="Source Sans Pro"/>
              </a:rPr>
              <a:t>Overall Improved Visibility for ICANN in the region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133" y="1949704"/>
            <a:ext cx="7352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buClr>
                <a:schemeClr val="bg1"/>
              </a:buClr>
              <a:buSzPct val="100000"/>
            </a:pPr>
            <a:r>
              <a:rPr lang="en-US" dirty="0">
                <a:solidFill>
                  <a:srgbClr val="0C1F24"/>
                </a:solidFill>
                <a:latin typeface="Source Sans Pro"/>
                <a:cs typeface="Source Sans Pro"/>
              </a:rPr>
              <a:t>Concept of the DNS forum and DNS Awards ( 4</a:t>
            </a:r>
            <a:r>
              <a:rPr lang="en-US" baseline="30000" dirty="0">
                <a:solidFill>
                  <a:srgbClr val="0C1F24"/>
                </a:solidFill>
                <a:latin typeface="Source Sans Pro"/>
                <a:cs typeface="Source Sans Pro"/>
              </a:rPr>
              <a:t>th</a:t>
            </a:r>
            <a:r>
              <a:rPr lang="en-US" dirty="0">
                <a:solidFill>
                  <a:srgbClr val="0C1F24"/>
                </a:solidFill>
                <a:latin typeface="Source Sans Pro"/>
                <a:cs typeface="Source Sans Pro"/>
              </a:rPr>
              <a:t> edition at ICANN 55)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889" y="2503702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bg1"/>
              </a:buClr>
              <a:buSzPct val="100000"/>
            </a:pPr>
            <a:r>
              <a:rPr lang="en-US" dirty="0">
                <a:solidFill>
                  <a:srgbClr val="0C1F24"/>
                </a:solidFill>
                <a:latin typeface="Source Sans Pro"/>
                <a:cs typeface="Source Sans Pro"/>
              </a:rPr>
              <a:t>Multiple communication channels with Community (Lists, webinars</a:t>
            </a:r>
            <a:r>
              <a:rPr lang="is-IS" dirty="0">
                <a:solidFill>
                  <a:srgbClr val="0C1F24"/>
                </a:solidFill>
                <a:latin typeface="Source Sans Pro"/>
                <a:cs typeface="Source Sans Pro"/>
              </a:rPr>
              <a:t>…</a:t>
            </a:r>
            <a:r>
              <a:rPr lang="en-US" dirty="0">
                <a:solidFill>
                  <a:srgbClr val="0C1F24"/>
                </a:solidFill>
                <a:latin typeface="Source Sans Pro"/>
                <a:cs typeface="Source Sans Pro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889" y="3113302"/>
            <a:ext cx="765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buClr>
                <a:schemeClr val="bg1"/>
              </a:buClr>
              <a:buSzPct val="100000"/>
            </a:pPr>
            <a:r>
              <a:rPr lang="en-US" dirty="0">
                <a:solidFill>
                  <a:srgbClr val="0C1F24"/>
                </a:solidFill>
                <a:latin typeface="Source Sans Pro"/>
                <a:cs typeface="Source Sans Pro"/>
              </a:rPr>
              <a:t>Topical Workshops ( Focusing on emerging issues  like IP &amp; Trademarks)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101" y="3708138"/>
            <a:ext cx="744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buClr>
                <a:schemeClr val="bg1"/>
              </a:buClr>
              <a:buSzPct val="100000"/>
            </a:pPr>
            <a:r>
              <a:rPr lang="en-US" dirty="0">
                <a:solidFill>
                  <a:srgbClr val="0C1F24"/>
                </a:solidFill>
                <a:latin typeface="Source Sans Pro"/>
                <a:cs typeface="Source Sans Pro"/>
              </a:rPr>
              <a:t>Additional L-Root copies deployed (Tanzania, Mauritius, Seychelles</a:t>
            </a:r>
            <a:r>
              <a:rPr lang="is-IS" dirty="0">
                <a:solidFill>
                  <a:srgbClr val="0C1F24"/>
                </a:solidFill>
                <a:latin typeface="Source Sans Pro"/>
                <a:cs typeface="Source Sans Pro"/>
              </a:rPr>
              <a:t>…</a:t>
            </a:r>
            <a:r>
              <a:rPr lang="en-US" dirty="0">
                <a:solidFill>
                  <a:srgbClr val="0C1F24"/>
                </a:solidFill>
                <a:latin typeface="Source Sans Pro"/>
                <a:cs typeface="Source Sans Pro"/>
              </a:rPr>
              <a:t> 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101" y="4332748"/>
            <a:ext cx="786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buClr>
                <a:schemeClr val="bg1"/>
              </a:buClr>
              <a:buSzPct val="100000"/>
            </a:pPr>
            <a:r>
              <a:rPr lang="en-US" dirty="0">
                <a:solidFill>
                  <a:srgbClr val="0C1F24"/>
                </a:solidFill>
                <a:latin typeface="Source Sans Pro"/>
                <a:cs typeface="Source Sans Pro"/>
              </a:rPr>
              <a:t>Over </a:t>
            </a:r>
            <a:r>
              <a:rPr lang="en-US" dirty="0" smtClean="0">
                <a:solidFill>
                  <a:srgbClr val="0C1F24"/>
                </a:solidFill>
                <a:latin typeface="Source Sans Pro"/>
                <a:cs typeface="Source Sans Pro"/>
              </a:rPr>
              <a:t>14 </a:t>
            </a:r>
            <a:r>
              <a:rPr lang="en-US" dirty="0">
                <a:solidFill>
                  <a:srgbClr val="0C1F24"/>
                </a:solidFill>
                <a:latin typeface="Source Sans Pro"/>
                <a:cs typeface="Source Sans Pro"/>
              </a:rPr>
              <a:t>DNSSEC Roadshows (.TZ, .KE, .ZM, .MA, .BW signed as a result)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133" y="4924076"/>
            <a:ext cx="319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buClr>
                <a:schemeClr val="bg1"/>
              </a:buClr>
              <a:buSzPct val="100000"/>
            </a:pPr>
            <a:r>
              <a:rPr lang="en-US" dirty="0">
                <a:solidFill>
                  <a:srgbClr val="0C1F24"/>
                </a:solidFill>
                <a:latin typeface="Source Sans Pro"/>
                <a:cs typeface="Source Sans Pro"/>
              </a:rPr>
              <a:t>Over 8 additions to GAC </a:t>
            </a:r>
            <a:r>
              <a:rPr lang="en-US" dirty="0" smtClean="0">
                <a:solidFill>
                  <a:srgbClr val="0C1F24"/>
                </a:solidFill>
                <a:latin typeface="Source Sans Pro"/>
                <a:cs typeface="Source Sans Pro"/>
              </a:rPr>
              <a:t>reps</a:t>
            </a:r>
            <a:endParaRPr lang="en-US" dirty="0">
              <a:solidFill>
                <a:srgbClr val="0C1F24"/>
              </a:solidFill>
              <a:latin typeface="Source Sans Pro"/>
              <a:cs typeface="Source Sans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889" y="1410470"/>
            <a:ext cx="768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buClr>
                <a:schemeClr val="bg1"/>
              </a:buClr>
              <a:buSzPct val="100000"/>
            </a:pPr>
            <a:r>
              <a:rPr lang="en-US" dirty="0">
                <a:solidFill>
                  <a:srgbClr val="0C1F24"/>
                </a:solidFill>
                <a:latin typeface="Source Sans Pro"/>
                <a:cs typeface="Source Sans Pro"/>
              </a:rPr>
              <a:t>DNS Business Exchange Program (Interns to IP Mirror, AFILIAS and .TN)</a:t>
            </a:r>
          </a:p>
        </p:txBody>
      </p:sp>
      <p:sp>
        <p:nvSpPr>
          <p:cNvPr id="30" name="Oval 29"/>
          <p:cNvSpPr/>
          <p:nvPr/>
        </p:nvSpPr>
        <p:spPr>
          <a:xfrm>
            <a:off x="136778" y="5443105"/>
            <a:ext cx="391733" cy="36933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9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662889" y="5443875"/>
            <a:ext cx="8354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bg1"/>
              </a:buClr>
              <a:buSzPct val="100000"/>
            </a:pPr>
            <a:r>
              <a:rPr lang="en-US" dirty="0">
                <a:solidFill>
                  <a:srgbClr val="0C1F24"/>
                </a:solidFill>
                <a:latin typeface="Source Sans Pro"/>
                <a:cs typeface="Source Sans Pro"/>
              </a:rPr>
              <a:t>DNS Entrepreneurship: Over 300 </a:t>
            </a:r>
            <a:r>
              <a:rPr lang="en-US" dirty="0" smtClean="0">
                <a:solidFill>
                  <a:srgbClr val="0C1F24"/>
                </a:solidFill>
                <a:latin typeface="Source Sans Pro"/>
                <a:cs typeface="Source Sans Pro"/>
              </a:rPr>
              <a:t>Registrars/Registries from </a:t>
            </a:r>
            <a:r>
              <a:rPr lang="en-US" dirty="0">
                <a:solidFill>
                  <a:srgbClr val="0C1F24"/>
                </a:solidFill>
                <a:latin typeface="Source Sans Pro"/>
                <a:cs typeface="Source Sans Pro"/>
              </a:rPr>
              <a:t>6 Countries trained </a:t>
            </a:r>
            <a:r>
              <a:rPr lang="en-US" dirty="0" smtClean="0">
                <a:solidFill>
                  <a:srgbClr val="0C1F24"/>
                </a:solidFill>
                <a:latin typeface="Source Sans Pro"/>
                <a:cs typeface="Source Sans Pro"/>
              </a:rPr>
              <a:t>on </a:t>
            </a:r>
            <a:r>
              <a:rPr lang="en-US" dirty="0">
                <a:solidFill>
                  <a:srgbClr val="0C1F24"/>
                </a:solidFill>
                <a:latin typeface="Source Sans Pro"/>
                <a:cs typeface="Source Sans Pro"/>
              </a:rPr>
              <a:t>DNS Marketing  </a:t>
            </a:r>
          </a:p>
        </p:txBody>
      </p:sp>
    </p:spTree>
    <p:extLst>
      <p:ext uri="{BB962C8B-B14F-4D97-AF65-F5344CB8AC3E}">
        <p14:creationId xmlns:p14="http://schemas.microsoft.com/office/powerpoint/2010/main" val="118681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6857" y="4272642"/>
            <a:ext cx="6413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ICANN Readout Sessions</a:t>
            </a:r>
          </a:p>
          <a:p>
            <a:endParaRPr lang="en-US" sz="2400" dirty="0" smtClean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Jia-Rong</a:t>
            </a:r>
            <a:r>
              <a:rPr lang="en-US" sz="2400" dirty="0" smtClean="0">
                <a:solidFill>
                  <a:schemeClr val="bg1"/>
                </a:solidFill>
                <a:latin typeface="Source Sans Pro"/>
                <a:cs typeface="Source Sans Pro"/>
              </a:rPr>
              <a:t> LOW | VP GSE and MD for APAC Hub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Source Sans Pro"/>
                <a:cs typeface="Source Sans Pro"/>
              </a:rPr>
              <a:t>GSE – At-Large Meeting</a:t>
            </a:r>
          </a:p>
          <a:p>
            <a:endParaRPr lang="en-US" sz="2400" dirty="0" smtClean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03369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ICANN Readout Sessions – the APAC story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66700" y="939068"/>
            <a:ext cx="8496087" cy="1005632"/>
            <a:chOff x="366700" y="1138630"/>
            <a:chExt cx="5015685" cy="1005632"/>
          </a:xfrm>
        </p:grpSpPr>
        <p:grpSp>
          <p:nvGrpSpPr>
            <p:cNvPr id="5" name="Group 4"/>
            <p:cNvGrpSpPr/>
            <p:nvPr/>
          </p:nvGrpSpPr>
          <p:grpSpPr>
            <a:xfrm>
              <a:off x="1772542" y="1138630"/>
              <a:ext cx="3609843" cy="1005632"/>
              <a:chOff x="3238331" y="1174483"/>
              <a:chExt cx="4112538" cy="1005632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238331" y="1174483"/>
                <a:ext cx="2697370" cy="318036"/>
              </a:xfrm>
              <a:prstGeom prst="rect">
                <a:avLst/>
              </a:prstGeom>
              <a:noFill/>
            </p:spPr>
            <p:txBody>
              <a:bodyPr wrap="square" lIns="27000" rIns="27000" anchor="ctr">
                <a:spAutoFit/>
              </a:bodyPr>
              <a:lstStyle/>
              <a:p>
                <a:pPr defTabSz="457082" eaLnBrk="1" fontAlgn="auto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AU" sz="1600" b="1" dirty="0" smtClean="0">
                    <a:solidFill>
                      <a:srgbClr val="1A87C9"/>
                    </a:solidFill>
                    <a:latin typeface="Source Sans Pro" panose="020B0503030403020204" pitchFamily="34" charset="0"/>
                    <a:ea typeface="Segoe UI" panose="020B0502040204020203" pitchFamily="34" charset="0"/>
                    <a:cs typeface="Segoe UI Semilight" panose="020B0402040204020203" pitchFamily="34" charset="0"/>
                  </a:rPr>
                  <a:t>Community readouts</a:t>
                </a:r>
                <a:endParaRPr lang="en-AU" sz="1600" b="1" dirty="0">
                  <a:solidFill>
                    <a:srgbClr val="1A87C9"/>
                  </a:solidFill>
                  <a:latin typeface="Source Sans Pro" panose="020B0503030403020204" pitchFamily="34" charset="0"/>
                  <a:ea typeface="Segoe UI" panose="020B05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3238331" y="1441451"/>
                <a:ext cx="4112538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000" rIns="27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marL="285750" indent="-285750">
                  <a:buFont typeface="Arial"/>
                  <a:buChar char="•"/>
                </a:pPr>
                <a:r>
                  <a:rPr lang="en-US" sz="1400" dirty="0">
                    <a:latin typeface="Source Sans Pro"/>
                    <a:cs typeface="Source Sans Pro"/>
                  </a:rPr>
                  <a:t>Community-driven “de-</a:t>
                </a:r>
                <a:r>
                  <a:rPr lang="en-US" sz="1400" dirty="0" smtClean="0">
                    <a:latin typeface="Source Sans Pro"/>
                    <a:cs typeface="Source Sans Pro"/>
                  </a:rPr>
                  <a:t>brief”: </a:t>
                </a:r>
                <a:r>
                  <a:rPr lang="en-US" sz="1400" dirty="0">
                    <a:latin typeface="Source Sans Pro"/>
                    <a:cs typeface="Source Sans Pro"/>
                  </a:rPr>
                  <a:t>Planned, organized and hosted by community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sz="1400" dirty="0">
                    <a:latin typeface="Source Sans Pro"/>
                    <a:cs typeface="Source Sans Pro"/>
                  </a:rPr>
                  <a:t>Highly </a:t>
                </a:r>
                <a:r>
                  <a:rPr lang="en-US" sz="1400" dirty="0" smtClean="0">
                    <a:latin typeface="Source Sans Pro"/>
                    <a:cs typeface="Source Sans Pro"/>
                  </a:rPr>
                  <a:t>localized, conducted in local language</a:t>
                </a:r>
                <a:endParaRPr lang="en-US" sz="1400" dirty="0">
                  <a:latin typeface="Source Sans Pro"/>
                  <a:cs typeface="Source Sans Pro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en-US" sz="1400" dirty="0" smtClean="0">
                    <a:latin typeface="Source Sans Pro"/>
                    <a:cs typeface="Source Sans Pro"/>
                  </a:rPr>
                  <a:t>Topics </a:t>
                </a:r>
                <a:r>
                  <a:rPr lang="en-US" sz="1400" dirty="0">
                    <a:latin typeface="Source Sans Pro"/>
                    <a:cs typeface="Source Sans Pro"/>
                  </a:rPr>
                  <a:t>determined by the </a:t>
                </a:r>
                <a:r>
                  <a:rPr lang="en-US" sz="1400" dirty="0" smtClean="0">
                    <a:latin typeface="Source Sans Pro"/>
                    <a:cs typeface="Source Sans Pro"/>
                  </a:rPr>
                  <a:t>community</a:t>
                </a:r>
                <a:endParaRPr lang="en-US" sz="1400" dirty="0">
                  <a:latin typeface="Source Sans Pro"/>
                  <a:cs typeface="Source Sans Pro"/>
                </a:endParaRPr>
              </a:p>
            </p:txBody>
          </p:sp>
        </p:grpSp>
        <p:sp>
          <p:nvSpPr>
            <p:cNvPr id="50" name="Chevron 49"/>
            <p:cNvSpPr/>
            <p:nvPr/>
          </p:nvSpPr>
          <p:spPr>
            <a:xfrm>
              <a:off x="366700" y="1267488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rgbClr val="1A8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US" sz="2400" b="1" dirty="0" smtClean="0">
                  <a:latin typeface="Source Sans Pro"/>
                  <a:cs typeface="Source Sans Pro"/>
                </a:rPr>
                <a:t>WHAT</a:t>
              </a:r>
              <a:endParaRPr lang="en-US" sz="2400" b="1" dirty="0">
                <a:latin typeface="Source Sans Pro"/>
                <a:cs typeface="Source Sans Pro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6700" y="2380914"/>
            <a:ext cx="8053556" cy="804021"/>
            <a:chOff x="364730" y="2741208"/>
            <a:chExt cx="4754436" cy="804021"/>
          </a:xfrm>
        </p:grpSpPr>
        <p:sp>
          <p:nvSpPr>
            <p:cNvPr id="51" name="Chevron 50"/>
            <p:cNvSpPr/>
            <p:nvPr/>
          </p:nvSpPr>
          <p:spPr>
            <a:xfrm>
              <a:off x="364730" y="2883730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US" sz="2400" b="1" dirty="0" smtClean="0">
                  <a:latin typeface="Source Sans Pro"/>
                  <a:cs typeface="Source Sans Pro"/>
                </a:rPr>
                <a:t>WHEN</a:t>
              </a:r>
              <a:endParaRPr lang="en-US" sz="2400" b="1" dirty="0">
                <a:latin typeface="Source Sans Pro"/>
                <a:cs typeface="Source Sans Pro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772542" y="2741208"/>
              <a:ext cx="3346624" cy="790188"/>
              <a:chOff x="3238331" y="1174483"/>
              <a:chExt cx="3812663" cy="790188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3238331" y="1174483"/>
                <a:ext cx="1764732" cy="318036"/>
              </a:xfrm>
              <a:prstGeom prst="rect">
                <a:avLst/>
              </a:prstGeom>
              <a:noFill/>
            </p:spPr>
            <p:txBody>
              <a:bodyPr wrap="square" lIns="27000" rIns="27000" anchor="ctr">
                <a:spAutoFit/>
              </a:bodyPr>
              <a:lstStyle/>
              <a:p>
                <a:pPr defTabSz="457082" eaLnBrk="1" fontAlgn="auto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AU" sz="1600" b="1" dirty="0" smtClean="0">
                    <a:solidFill>
                      <a:schemeClr val="accent3"/>
                    </a:solidFill>
                    <a:latin typeface="Source Sans Pro" panose="020B0503030403020204" pitchFamily="34" charset="0"/>
                    <a:ea typeface="Segoe UI" panose="020B0502040204020203" pitchFamily="34" charset="0"/>
                    <a:cs typeface="Segoe UI Semilight" panose="020B0402040204020203" pitchFamily="34" charset="0"/>
                  </a:rPr>
                  <a:t>Duration and timing</a:t>
                </a:r>
                <a:endParaRPr lang="en-AU" sz="1600" b="1" dirty="0">
                  <a:solidFill>
                    <a:schemeClr val="accent3"/>
                  </a:solidFill>
                  <a:latin typeface="Source Sans Pro" panose="020B0503030403020204" pitchFamily="34" charset="0"/>
                  <a:ea typeface="Segoe UI" panose="020B05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56" name="TextBox 55"/>
              <p:cNvSpPr txBox="1">
                <a:spLocks noChangeArrowheads="1"/>
              </p:cNvSpPr>
              <p:nvPr/>
            </p:nvSpPr>
            <p:spPr bwMode="auto">
              <a:xfrm>
                <a:off x="3244681" y="1441451"/>
                <a:ext cx="380631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000" rIns="27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marL="285750" indent="-285750">
                  <a:buFont typeface="Arial"/>
                  <a:buChar char="•"/>
                </a:pPr>
                <a:r>
                  <a:rPr lang="en-US" sz="1400" dirty="0">
                    <a:latin typeface="Source Sans Pro"/>
                    <a:cs typeface="Source Sans Pro"/>
                  </a:rPr>
                  <a:t>Held after each ICANN meeting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sz="1400" dirty="0" smtClean="0">
                    <a:latin typeface="Source Sans Pro"/>
                    <a:cs typeface="Source Sans Pro"/>
                  </a:rPr>
                  <a:t>Each session lasting 3</a:t>
                </a:r>
                <a:r>
                  <a:rPr lang="en-US" sz="1400" dirty="0">
                    <a:latin typeface="Source Sans Pro"/>
                    <a:cs typeface="Source Sans Pro"/>
                  </a:rPr>
                  <a:t>-4 hours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66701" y="3676355"/>
            <a:ext cx="8053555" cy="796066"/>
            <a:chOff x="364730" y="4318596"/>
            <a:chExt cx="4754435" cy="796066"/>
          </a:xfrm>
        </p:grpSpPr>
        <p:sp>
          <p:nvSpPr>
            <p:cNvPr id="52" name="Chevron 51"/>
            <p:cNvSpPr/>
            <p:nvPr/>
          </p:nvSpPr>
          <p:spPr>
            <a:xfrm>
              <a:off x="364730" y="4453163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US" sz="2400" b="1" dirty="0" smtClean="0">
                  <a:latin typeface="Source Sans Pro"/>
                  <a:cs typeface="Source Sans Pro"/>
                </a:rPr>
                <a:t>WHO</a:t>
              </a:r>
              <a:endParaRPr lang="en-US" sz="2400" b="1" dirty="0">
                <a:latin typeface="Source Sans Pro"/>
                <a:cs typeface="Source Sans Pro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772541" y="4318596"/>
              <a:ext cx="3346624" cy="790188"/>
              <a:chOff x="3238330" y="1174483"/>
              <a:chExt cx="3812663" cy="790188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3238330" y="1174483"/>
                <a:ext cx="2405759" cy="318036"/>
              </a:xfrm>
              <a:prstGeom prst="rect">
                <a:avLst/>
              </a:prstGeom>
              <a:noFill/>
            </p:spPr>
            <p:txBody>
              <a:bodyPr wrap="square" lIns="27000" rIns="27000" anchor="ctr">
                <a:spAutoFit/>
              </a:bodyPr>
              <a:lstStyle/>
              <a:p>
                <a:pPr defTabSz="457082" eaLnBrk="1" fontAlgn="auto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AU" sz="1600" b="1" dirty="0" smtClean="0">
                    <a:solidFill>
                      <a:schemeClr val="accent4"/>
                    </a:solidFill>
                    <a:latin typeface="Source Sans Pro" panose="020B0503030403020204" pitchFamily="34" charset="0"/>
                    <a:ea typeface="Segoe UI" panose="020B0502040204020203" pitchFamily="34" charset="0"/>
                    <a:cs typeface="Segoe UI Semilight" panose="020B0402040204020203" pitchFamily="34" charset="0"/>
                  </a:rPr>
                  <a:t>People involved</a:t>
                </a:r>
                <a:endParaRPr lang="en-AU" sz="1600" b="1" dirty="0">
                  <a:solidFill>
                    <a:schemeClr val="accent4"/>
                  </a:solidFill>
                  <a:latin typeface="Source Sans Pro" panose="020B0503030403020204" pitchFamily="34" charset="0"/>
                  <a:ea typeface="Segoe UI" panose="020B05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59" name="TextBox 58"/>
              <p:cNvSpPr txBox="1">
                <a:spLocks noChangeArrowheads="1"/>
              </p:cNvSpPr>
              <p:nvPr/>
            </p:nvSpPr>
            <p:spPr bwMode="auto">
              <a:xfrm>
                <a:off x="3244680" y="1441451"/>
                <a:ext cx="380631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000" rIns="27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marL="285750" indent="-285750">
                  <a:buFont typeface="Arial"/>
                  <a:buChar char="•"/>
                </a:pPr>
                <a:r>
                  <a:rPr lang="en-US" sz="1400" dirty="0">
                    <a:latin typeface="Source Sans Pro"/>
                    <a:cs typeface="Source Sans Pro"/>
                  </a:rPr>
                  <a:t>Organized by “key” stakeholders, attendees of ICANN meetings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sz="1400" dirty="0">
                    <a:latin typeface="Source Sans Pro"/>
                    <a:cs typeface="Source Sans Pro"/>
                  </a:rPr>
                  <a:t>Attended by 30-40 </a:t>
                </a:r>
                <a:r>
                  <a:rPr lang="en-US" sz="1400" dirty="0" smtClean="0">
                    <a:latin typeface="Source Sans Pro"/>
                    <a:cs typeface="Source Sans Pro"/>
                  </a:rPr>
                  <a:t>participants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68671" y="4931399"/>
            <a:ext cx="8274506" cy="1005632"/>
            <a:chOff x="4592318" y="2703108"/>
            <a:chExt cx="4502308" cy="1005632"/>
          </a:xfrm>
        </p:grpSpPr>
        <p:sp>
          <p:nvSpPr>
            <p:cNvPr id="36" name="Chevron 35"/>
            <p:cNvSpPr/>
            <p:nvPr/>
          </p:nvSpPr>
          <p:spPr>
            <a:xfrm>
              <a:off x="4592318" y="2883730"/>
              <a:ext cx="1167777" cy="661499"/>
            </a:xfrm>
            <a:prstGeom prst="chevron">
              <a:avLst>
                <a:gd name="adj" fmla="val 27026"/>
              </a:avLst>
            </a:prstGeom>
            <a:solidFill>
              <a:srgbClr val="0D4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AU" sz="2400" b="1" dirty="0" smtClean="0">
                  <a:solidFill>
                    <a:prstClr val="white"/>
                  </a:solidFill>
                  <a:latin typeface="Source Sans Pro"/>
                  <a:cs typeface="Source Sans Pro"/>
                </a:rPr>
                <a:t>How</a:t>
              </a:r>
              <a:endParaRPr lang="en-US" sz="2400" b="1" dirty="0">
                <a:solidFill>
                  <a:prstClr val="white"/>
                </a:solidFill>
                <a:latin typeface="Source Sans Pro"/>
                <a:cs typeface="Source Sans Pro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86987" y="2703108"/>
              <a:ext cx="1764732" cy="318036"/>
            </a:xfrm>
            <a:prstGeom prst="rect">
              <a:avLst/>
            </a:prstGeom>
            <a:noFill/>
          </p:spPr>
          <p:txBody>
            <a:bodyPr wrap="square" lIns="27000" rIns="27000" anchor="ctr">
              <a:spAutoFit/>
            </a:bodyPr>
            <a:lstStyle/>
            <a:p>
              <a:pPr defTabSz="457082"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AU" sz="1600" b="1" dirty="0" smtClean="0">
                  <a:solidFill>
                    <a:srgbClr val="0D436C"/>
                  </a:solidFill>
                  <a:latin typeface="Source Sans Pro" panose="020B0503030403020204" pitchFamily="34" charset="0"/>
                  <a:ea typeface="Segoe UI" panose="020B0502040204020203" pitchFamily="34" charset="0"/>
                  <a:cs typeface="Segoe UI Semilight" panose="020B0402040204020203" pitchFamily="34" charset="0"/>
                </a:rPr>
                <a:t>Sponsorship / Support</a:t>
              </a:r>
              <a:endParaRPr lang="en-AU" sz="1600" b="1" dirty="0">
                <a:solidFill>
                  <a:srgbClr val="0D436C"/>
                </a:solidFill>
                <a:latin typeface="Source Sans Pro" panose="020B0503030403020204" pitchFamily="34" charset="0"/>
                <a:ea typeface="Segoe UI" panose="020B05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889833" y="2970076"/>
              <a:ext cx="320479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000" rIns="27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285750" indent="-285750">
                <a:buFont typeface="Arial"/>
                <a:buChar char="•"/>
              </a:pPr>
              <a:r>
                <a:rPr lang="en-US" sz="1400" dirty="0">
                  <a:latin typeface="Source Sans Pro"/>
                  <a:cs typeface="Source Sans Pro"/>
                </a:rPr>
                <a:t>No sponsorship from </a:t>
              </a:r>
              <a:r>
                <a:rPr lang="en-US" sz="1400" dirty="0" smtClean="0">
                  <a:latin typeface="Source Sans Pro"/>
                  <a:cs typeface="Source Sans Pro"/>
                </a:rPr>
                <a:t>ICANN, although ICANN </a:t>
              </a:r>
              <a:r>
                <a:rPr lang="en-US" sz="1400" dirty="0">
                  <a:latin typeface="Source Sans Pro"/>
                  <a:cs typeface="Source Sans Pro"/>
                </a:rPr>
                <a:t>supports through </a:t>
              </a:r>
              <a:r>
                <a:rPr lang="en-US" sz="1400" dirty="0" smtClean="0">
                  <a:latin typeface="Source Sans Pro"/>
                  <a:cs typeface="Source Sans Pro"/>
                </a:rPr>
                <a:t>participation as speaker and providing materials where relevant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400" dirty="0" smtClean="0">
                  <a:latin typeface="Source Sans Pro"/>
                  <a:cs typeface="Source Sans Pro"/>
                </a:rPr>
                <a:t>Venue at organizers’ HQ/in-kind from supporters</a:t>
              </a:r>
              <a:endParaRPr lang="en-US" sz="1400" dirty="0">
                <a:latin typeface="Source Sans Pro"/>
                <a:cs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0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Case Study 1: Japan Readout Session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92320" y="1000443"/>
            <a:ext cx="4551680" cy="5003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17020" y="1153213"/>
            <a:ext cx="424913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Source Sans Pro"/>
                <a:cs typeface="Source Sans Pro"/>
              </a:rPr>
              <a:t>Readout began in </a:t>
            </a:r>
            <a:r>
              <a:rPr lang="en-US" sz="1600" dirty="0" smtClean="0">
                <a:solidFill>
                  <a:schemeClr val="bg1"/>
                </a:solidFill>
                <a:latin typeface="Source Sans Pro"/>
                <a:cs typeface="Source Sans Pro"/>
              </a:rPr>
              <a:t>2001 (45 sessions to date, after </a:t>
            </a:r>
            <a:r>
              <a:rPr lang="en-US" sz="1600" i="1" dirty="0" smtClean="0">
                <a:solidFill>
                  <a:schemeClr val="bg1"/>
                </a:solidFill>
                <a:latin typeface="Source Sans Pro"/>
                <a:cs typeface="Source Sans Pro"/>
              </a:rPr>
              <a:t>every</a:t>
            </a:r>
            <a:r>
              <a:rPr lang="en-US" sz="1600" dirty="0" smtClean="0">
                <a:solidFill>
                  <a:schemeClr val="bg1"/>
                </a:solidFill>
                <a:latin typeface="Source Sans Pro"/>
                <a:cs typeface="Source Sans Pro"/>
              </a:rPr>
              <a:t> ICANN meeting since), organized by JPNIC and </a:t>
            </a:r>
            <a:r>
              <a:rPr lang="en-US" sz="1600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IAJapan</a:t>
            </a:r>
            <a:endParaRPr lang="en-US" sz="1600" dirty="0" smtClean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Wingdings" charset="2"/>
              <a:buChar char="Ø"/>
            </a:pPr>
            <a:endParaRPr lang="en-US" sz="1600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Source Sans Pro"/>
                <a:cs typeface="Source Sans Pro"/>
              </a:rPr>
              <a:t>Typically </a:t>
            </a:r>
            <a:r>
              <a:rPr lang="en-US" sz="1600" dirty="0">
                <a:solidFill>
                  <a:schemeClr val="bg1"/>
                </a:solidFill>
                <a:latin typeface="Source Sans Pro"/>
                <a:cs typeface="Source Sans Pro"/>
              </a:rPr>
              <a:t>attended by 30-</a:t>
            </a:r>
            <a:r>
              <a:rPr lang="en-US" sz="1600" dirty="0" smtClean="0">
                <a:solidFill>
                  <a:schemeClr val="bg1"/>
                </a:solidFill>
                <a:latin typeface="Source Sans Pro"/>
                <a:cs typeface="Source Sans Pro"/>
              </a:rPr>
              <a:t>40, </a:t>
            </a:r>
            <a:r>
              <a:rPr lang="en-US" sz="1600" dirty="0">
                <a:solidFill>
                  <a:schemeClr val="bg1"/>
                </a:solidFill>
                <a:latin typeface="Source Sans Pro"/>
                <a:cs typeface="Source Sans Pro"/>
              </a:rPr>
              <a:t>including DNS industry, business, technical, civil </a:t>
            </a:r>
            <a:r>
              <a:rPr lang="en-US" sz="1600" dirty="0" smtClean="0">
                <a:solidFill>
                  <a:schemeClr val="bg1"/>
                </a:solidFill>
                <a:latin typeface="Source Sans Pro"/>
                <a:cs typeface="Source Sans Pro"/>
              </a:rPr>
              <a:t>society, government stakeholders. Public event with remote participation.</a:t>
            </a:r>
          </a:p>
          <a:p>
            <a:pPr marL="285750" indent="-285750">
              <a:buFont typeface="Wingdings" charset="2"/>
              <a:buChar char="Ø"/>
            </a:pPr>
            <a:endParaRPr lang="en-US" sz="1600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latin typeface="Source Sans Pro"/>
                <a:cs typeface="Source Sans Pro"/>
              </a:rPr>
              <a:t>Different topics/tracks covered </a:t>
            </a:r>
            <a:r>
              <a:rPr lang="en-US" sz="1600" dirty="0">
                <a:solidFill>
                  <a:schemeClr val="bg1"/>
                </a:solidFill>
                <a:latin typeface="Source Sans Pro"/>
                <a:cs typeface="Source Sans Pro"/>
              </a:rPr>
              <a:t>by the relevant </a:t>
            </a:r>
            <a:r>
              <a:rPr lang="en-US" sz="1600" dirty="0" smtClean="0">
                <a:solidFill>
                  <a:schemeClr val="bg1"/>
                </a:solidFill>
                <a:latin typeface="Source Sans Pro"/>
                <a:cs typeface="Source Sans Pro"/>
              </a:rPr>
              <a:t>representatives, including reports on GAC, </a:t>
            </a:r>
            <a:r>
              <a:rPr lang="en-US" sz="1600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ccNSO</a:t>
            </a:r>
            <a:r>
              <a:rPr lang="en-US" sz="1600" dirty="0" smtClean="0">
                <a:solidFill>
                  <a:schemeClr val="bg1"/>
                </a:solidFill>
                <a:latin typeface="Source Sans Pro"/>
                <a:cs typeface="Source Sans Pro"/>
              </a:rPr>
              <a:t>, RSSAC, new </a:t>
            </a:r>
            <a:r>
              <a:rPr lang="en-US" sz="1600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gTLD</a:t>
            </a:r>
            <a:r>
              <a:rPr lang="en-US" sz="1600" dirty="0" smtClean="0">
                <a:solidFill>
                  <a:schemeClr val="bg1"/>
                </a:solidFill>
                <a:latin typeface="Source Sans Pro"/>
                <a:cs typeface="Source Sans Pro"/>
              </a:rPr>
              <a:t>, and IANA transition.</a:t>
            </a:r>
            <a:endParaRPr lang="en-US" sz="1600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endParaRPr lang="en-US" sz="1600" dirty="0" smtClean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Key challenge: Sustaining interest and attracting more diverse participants. Organizers looking </a:t>
            </a:r>
            <a:r>
              <a:rPr lang="en-US" sz="1600" dirty="0">
                <a:solidFill>
                  <a:srgbClr val="FFFFFF"/>
                </a:solidFill>
                <a:latin typeface="Source Sans Pro"/>
                <a:cs typeface="Source Sans Pro"/>
              </a:rPr>
              <a:t>into ways to revamp the </a:t>
            </a:r>
            <a:r>
              <a:rPr lang="en-US" sz="16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readouts, such as providing more targeted content related to businesses. </a:t>
            </a:r>
            <a:endParaRPr lang="en-US" sz="16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pic>
        <p:nvPicPr>
          <p:cNvPr id="8" name="Picture 7" descr="DSC_459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41"/>
          <a:stretch/>
        </p:blipFill>
        <p:spPr>
          <a:xfrm>
            <a:off x="353786" y="1000443"/>
            <a:ext cx="3819071" cy="2530929"/>
          </a:xfrm>
          <a:prstGeom prst="rect">
            <a:avLst/>
          </a:prstGeom>
        </p:spPr>
      </p:pic>
      <p:pic>
        <p:nvPicPr>
          <p:cNvPr id="9" name="Picture 8" descr="IMG_457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786" y="3678739"/>
            <a:ext cx="3819071" cy="232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in Readouts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522194"/>
              </p:ext>
            </p:extLst>
          </p:nvPr>
        </p:nvGraphicFramePr>
        <p:xfrm>
          <a:off x="114584" y="1321860"/>
          <a:ext cx="4974832" cy="388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4" imgW="5638800" imgH="4406900" progId="Word.Document.12">
                  <p:embed/>
                </p:oleObj>
              </mc:Choice>
              <mc:Fallback>
                <p:oleObj name="Document" r:id="rId4" imgW="5638800" imgH="440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584" y="1321860"/>
                        <a:ext cx="4974832" cy="388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973" y="818100"/>
            <a:ext cx="856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Below is an </a:t>
            </a:r>
            <a:r>
              <a:rPr lang="en-US" dirty="0" smtClean="0"/>
              <a:t>actual agenda </a:t>
            </a:r>
            <a:r>
              <a:rPr lang="en-US" dirty="0"/>
              <a:t>from </a:t>
            </a:r>
            <a:r>
              <a:rPr lang="en-US" dirty="0" smtClean="0"/>
              <a:t>a Japan readout session held in April 2015, after ICANN52 </a:t>
            </a:r>
            <a:endParaRPr lang="en-US" dirty="0" smtClean="0">
              <a:latin typeface="Source Sans Pro"/>
              <a:cs typeface="Source Sans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678" y="5209848"/>
            <a:ext cx="6894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Materials for each meeting, including presentation </a:t>
            </a:r>
            <a:r>
              <a:rPr lang="en-US" dirty="0" smtClean="0"/>
              <a:t>slides, </a:t>
            </a:r>
          </a:p>
          <a:p>
            <a:pPr lvl="0"/>
            <a:r>
              <a:rPr lang="en-US" dirty="0" smtClean="0"/>
              <a:t>and recordings can be found here: </a:t>
            </a:r>
            <a:endParaRPr lang="en-US" dirty="0"/>
          </a:p>
          <a:p>
            <a:r>
              <a:rPr lang="en-US" u="sng" dirty="0">
                <a:hlinkClick r:id="rId6"/>
              </a:rPr>
              <a:t>https://www.nic.ad.jp/ja/materials/icann-report/</a:t>
            </a:r>
            <a:r>
              <a:rPr lang="en-US" dirty="0"/>
              <a:t>  (Japanese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757" y="1378421"/>
            <a:ext cx="3349047" cy="1925264"/>
          </a:xfrm>
          <a:prstGeom prst="rect">
            <a:avLst/>
          </a:prstGeom>
          <a:ln w="28575" cmpd="sng">
            <a:solidFill>
              <a:srgbClr val="1B6F74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247" y="3513741"/>
            <a:ext cx="3092085" cy="2167443"/>
          </a:xfrm>
          <a:prstGeom prst="rect">
            <a:avLst/>
          </a:prstGeom>
          <a:ln w="28575" cmpd="sng">
            <a:solidFill>
              <a:srgbClr val="1B6F74"/>
            </a:solidFill>
          </a:ln>
        </p:spPr>
      </p:pic>
      <p:sp>
        <p:nvSpPr>
          <p:cNvPr id="10" name="Notched Right Arrow 9"/>
          <p:cNvSpPr/>
          <p:nvPr/>
        </p:nvSpPr>
        <p:spPr>
          <a:xfrm rot="18900000">
            <a:off x="4958945" y="1896607"/>
            <a:ext cx="852962" cy="628142"/>
          </a:xfrm>
          <a:prstGeom prst="notched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62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3746817">
            <a:off x="4641946" y="3133566"/>
            <a:ext cx="1498944" cy="628142"/>
          </a:xfrm>
          <a:prstGeom prst="notched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62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3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Case Study 2: China Readout Sessions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1000443"/>
            <a:ext cx="4551680" cy="5003800"/>
          </a:xfrm>
          <a:prstGeom prst="rect">
            <a:avLst/>
          </a:prstGeom>
          <a:solidFill>
            <a:srgbClr val="1C6A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2559" y="1373909"/>
            <a:ext cx="394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29" y="1025478"/>
            <a:ext cx="4396806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Originally a closed meeting for </a:t>
            </a:r>
            <a:r>
              <a:rPr lang="en-US" sz="1600" dirty="0" err="1" smtClean="0">
                <a:solidFill>
                  <a:srgbClr val="FFFFFF"/>
                </a:solidFill>
                <a:latin typeface="Source Sans Pro"/>
                <a:cs typeface="Source Sans Pro"/>
              </a:rPr>
              <a:t>Govt</a:t>
            </a:r>
            <a:r>
              <a:rPr lang="en-US" sz="16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debrief, by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Chinese </a:t>
            </a:r>
            <a:r>
              <a:rPr lang="en-US" sz="1600" dirty="0" err="1">
                <a:solidFill>
                  <a:srgbClr val="FFFFFF"/>
                </a:solidFill>
              </a:rPr>
              <a:t>Govt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agencies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 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FFFFFF"/>
                </a:solidFill>
              </a:rPr>
              <a:t>After </a:t>
            </a:r>
            <a:r>
              <a:rPr lang="en-US" sz="1600" dirty="0" err="1" smtClean="0">
                <a:solidFill>
                  <a:srgbClr val="FFFFFF"/>
                </a:solidFill>
              </a:rPr>
              <a:t>MoU</a:t>
            </a:r>
            <a:r>
              <a:rPr lang="en-US" sz="1600" dirty="0" smtClean="0">
                <a:solidFill>
                  <a:srgbClr val="FFFFFF"/>
                </a:solidFill>
              </a:rPr>
              <a:t> with CAICT, ICANN </a:t>
            </a:r>
            <a:r>
              <a:rPr lang="en-US" sz="1600" dirty="0">
                <a:solidFill>
                  <a:srgbClr val="FFFFFF"/>
                </a:solidFill>
              </a:rPr>
              <a:t>Beijing Office began co-hosting with CAICT, and this </a:t>
            </a:r>
            <a:r>
              <a:rPr lang="en-US" sz="1600" dirty="0" smtClean="0">
                <a:solidFill>
                  <a:srgbClr val="FFFFFF"/>
                </a:solidFill>
              </a:rPr>
              <a:t>became </a:t>
            </a:r>
            <a:r>
              <a:rPr lang="en-US" sz="1600" dirty="0">
                <a:solidFill>
                  <a:srgbClr val="FFFFFF"/>
                </a:solidFill>
              </a:rPr>
              <a:t>a more inclusive </a:t>
            </a:r>
            <a:r>
              <a:rPr lang="en-US" sz="1600" dirty="0" smtClean="0">
                <a:solidFill>
                  <a:srgbClr val="FFFFFF"/>
                </a:solidFill>
              </a:rPr>
              <a:t>meeting (since ICANN50)</a:t>
            </a:r>
          </a:p>
          <a:p>
            <a:pPr marL="285750" indent="-285750">
              <a:buFont typeface="Wingdings" charset="2"/>
              <a:buChar char="Ø"/>
            </a:pPr>
            <a:endParaRPr lang="en-US" sz="1600" dirty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Typically attended by 30-40, including DNS industry, government, business, technical, academia, researchers.</a:t>
            </a:r>
          </a:p>
          <a:p>
            <a:pPr marL="285750" indent="-285750">
              <a:buFont typeface="Wingdings" charset="2"/>
              <a:buChar char="Ø"/>
            </a:pPr>
            <a:endParaRPr lang="en-US" sz="1600" dirty="0" smtClean="0">
              <a:solidFill>
                <a:srgbClr val="FFFFFF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FFFFFF"/>
                </a:solidFill>
              </a:rPr>
              <a:t>Agenda </a:t>
            </a:r>
            <a:r>
              <a:rPr lang="en-US" sz="1600" dirty="0">
                <a:solidFill>
                  <a:srgbClr val="FFFFFF"/>
                </a:solidFill>
              </a:rPr>
              <a:t>is similar to the Japanese </a:t>
            </a:r>
            <a:r>
              <a:rPr lang="en-US" sz="1600" dirty="0" smtClean="0">
                <a:solidFill>
                  <a:srgbClr val="FFFFFF"/>
                </a:solidFill>
              </a:rPr>
              <a:t>version</a:t>
            </a:r>
          </a:p>
          <a:p>
            <a:pPr marL="285750" indent="-285750">
              <a:buFont typeface="Wingdings" charset="2"/>
              <a:buChar char="Ø"/>
            </a:pPr>
            <a:endParaRPr lang="en-US" sz="1600" dirty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solidFill>
                  <a:srgbClr val="FFFFFF"/>
                </a:solidFill>
              </a:rPr>
              <a:t>Observations</a:t>
            </a:r>
            <a:r>
              <a:rPr lang="en-US" sz="1600" dirty="0" smtClean="0">
                <a:solidFill>
                  <a:srgbClr val="FFFFFF"/>
                </a:solidFill>
              </a:rPr>
              <a:t>: </a:t>
            </a:r>
            <a:r>
              <a:rPr lang="en-US" sz="1600" dirty="0">
                <a:solidFill>
                  <a:srgbClr val="FFFFFF"/>
                </a:solidFill>
              </a:rPr>
              <a:t>Chinese </a:t>
            </a:r>
            <a:r>
              <a:rPr lang="en-US" sz="1600" dirty="0" err="1">
                <a:solidFill>
                  <a:srgbClr val="FFFFFF"/>
                </a:solidFill>
              </a:rPr>
              <a:t>Govt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is realizing that the readout is </a:t>
            </a:r>
            <a:r>
              <a:rPr lang="en-US" sz="1600" dirty="0">
                <a:solidFill>
                  <a:srgbClr val="FFFFFF"/>
                </a:solidFill>
              </a:rPr>
              <a:t>a better way to </a:t>
            </a:r>
            <a:r>
              <a:rPr lang="en-US" sz="1600" dirty="0" smtClean="0">
                <a:solidFill>
                  <a:srgbClr val="FFFFFF"/>
                </a:solidFill>
              </a:rPr>
              <a:t>engage </a:t>
            </a:r>
            <a:r>
              <a:rPr lang="en-US" sz="1600" dirty="0">
                <a:solidFill>
                  <a:srgbClr val="FFFFFF"/>
                </a:solidFill>
              </a:rPr>
              <a:t>other stakeholders. This has also been generally well received. </a:t>
            </a:r>
            <a:r>
              <a:rPr lang="en-US" sz="1600" dirty="0" smtClean="0">
                <a:solidFill>
                  <a:srgbClr val="FFFFFF"/>
                </a:solidFill>
              </a:rPr>
              <a:t>But it is still currently not a completely public event – attendance is by invitation only, though stakeholders involved in ICANN work are generally invited.</a:t>
            </a:r>
          </a:p>
          <a:p>
            <a:pPr marL="285750" indent="-285750">
              <a:buFont typeface="Wingdings" charset="2"/>
              <a:buChar char="Ø"/>
            </a:pPr>
            <a:endParaRPr lang="en-US" sz="16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pic>
        <p:nvPicPr>
          <p:cNvPr id="4" name="Picture 3" descr="P114098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609" y="1000443"/>
            <a:ext cx="4247417" cy="1565906"/>
          </a:xfrm>
          <a:prstGeom prst="rect">
            <a:avLst/>
          </a:prstGeom>
        </p:spPr>
      </p:pic>
      <p:pic>
        <p:nvPicPr>
          <p:cNvPr id="5" name="Picture 4" descr="IMG_4431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609" y="2649295"/>
            <a:ext cx="4247417" cy="1681758"/>
          </a:xfrm>
          <a:prstGeom prst="rect">
            <a:avLst/>
          </a:prstGeom>
        </p:spPr>
      </p:pic>
      <p:pic>
        <p:nvPicPr>
          <p:cNvPr id="9" name="Picture 8" descr="DSC_3984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609" y="4468561"/>
            <a:ext cx="4247417" cy="153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Collaboration with APRALO/</a:t>
            </a:r>
            <a:r>
              <a:rPr lang="en-US" sz="2400" dirty="0" err="1" smtClean="0"/>
              <a:t>ALSes</a:t>
            </a:r>
            <a:r>
              <a:rPr lang="en-US" sz="2400" dirty="0" smtClean="0"/>
              <a:t> on readouts in regional platform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 flipH="1">
            <a:off x="2569213" y="3430276"/>
            <a:ext cx="2327377" cy="200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60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16623" y="1372326"/>
            <a:ext cx="2327377" cy="20025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8170" y="1372325"/>
            <a:ext cx="2522432" cy="4060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8" name="Text Placeholder 32"/>
          <p:cNvSpPr txBox="1">
            <a:spLocks/>
          </p:cNvSpPr>
          <p:nvPr/>
        </p:nvSpPr>
        <p:spPr>
          <a:xfrm>
            <a:off x="119488" y="2168001"/>
            <a:ext cx="2298836" cy="27558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FFFFF"/>
                </a:solidFill>
              </a:rPr>
              <a:t>APAC Hub is trying to secure session during </a:t>
            </a:r>
            <a:r>
              <a:rPr lang="en-US" sz="1400" dirty="0" err="1" smtClean="0">
                <a:solidFill>
                  <a:srgbClr val="FFFFFF"/>
                </a:solidFill>
              </a:rPr>
              <a:t>APrIGF</a:t>
            </a:r>
            <a:r>
              <a:rPr lang="en-US" sz="1400" dirty="0" smtClean="0">
                <a:solidFill>
                  <a:srgbClr val="FFFFFF"/>
                </a:solidFill>
              </a:rPr>
              <a:t> 2016 to share best practice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“For </a:t>
            </a:r>
            <a:r>
              <a:rPr lang="en-US" sz="1400" dirty="0">
                <a:solidFill>
                  <a:srgbClr val="FFFFFF"/>
                </a:solidFill>
              </a:rPr>
              <a:t>the community, by the community: Towards a sustainable model for community outreach (ICANN readout sessions by the Community</a:t>
            </a:r>
            <a:r>
              <a:rPr lang="en-US" sz="1400" dirty="0" smtClean="0">
                <a:solidFill>
                  <a:srgbClr val="FFFFFF"/>
                </a:solidFill>
              </a:rPr>
              <a:t>)” </a:t>
            </a:r>
            <a:endParaRPr lang="en-US" sz="1400" dirty="0">
              <a:solidFill>
                <a:srgbClr val="FFFFFF"/>
              </a:solidFill>
            </a:endParaRPr>
          </a:p>
          <a:p>
            <a:r>
              <a:rPr lang="en-US" sz="1400" dirty="0" smtClean="0">
                <a:solidFill>
                  <a:srgbClr val="FFFFFF"/>
                </a:solidFill>
              </a:rPr>
              <a:t>Designed to both conduct an actual ICANN readout to </a:t>
            </a:r>
            <a:r>
              <a:rPr lang="en-US" sz="1400" dirty="0" err="1" smtClean="0">
                <a:solidFill>
                  <a:srgbClr val="FFFFFF"/>
                </a:solidFill>
              </a:rPr>
              <a:t>APrIGF</a:t>
            </a:r>
            <a:r>
              <a:rPr lang="en-US" sz="1400" dirty="0" smtClean="0">
                <a:solidFill>
                  <a:srgbClr val="FFFFFF"/>
                </a:solidFill>
              </a:rPr>
              <a:t> attendees, AND to share best practices on readouts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Text Placeholder 33"/>
          <p:cNvSpPr txBox="1">
            <a:spLocks/>
          </p:cNvSpPr>
          <p:nvPr/>
        </p:nvSpPr>
        <p:spPr>
          <a:xfrm>
            <a:off x="138586" y="1532742"/>
            <a:ext cx="2298836" cy="44205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</a:pPr>
            <a:r>
              <a:rPr lang="en-AU" sz="1800" b="1" dirty="0" smtClean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Sharing best practice (readout sessions)</a:t>
            </a:r>
            <a:endParaRPr lang="en-AU" sz="1800" b="1" dirty="0">
              <a:solidFill>
                <a:schemeClr val="bg1"/>
              </a:solidFill>
              <a:latin typeface="Source Sans Pro"/>
              <a:ea typeface="Segoe UI" panose="020B0502040204020203" pitchFamily="34" charset="0"/>
              <a:cs typeface="Source Sans Pro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4961541" y="3430276"/>
            <a:ext cx="4200631" cy="20025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16" name="Text Placeholder 32"/>
          <p:cNvSpPr txBox="1">
            <a:spLocks/>
          </p:cNvSpPr>
          <p:nvPr/>
        </p:nvSpPr>
        <p:spPr>
          <a:xfrm>
            <a:off x="5270744" y="4073407"/>
            <a:ext cx="3724057" cy="97452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Source Sans Pro"/>
                <a:cs typeface="Source Sans Pro"/>
              </a:rPr>
              <a:t>APAC GSE worked with APRALO to submit proposal for APrIGF2016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id-ID" sz="1400" dirty="0" smtClean="0">
                <a:solidFill>
                  <a:prstClr val="white"/>
                </a:solidFill>
                <a:latin typeface="Source Sans Pro"/>
                <a:cs typeface="Source Sans Pro"/>
              </a:rPr>
              <a:t>Good example of collaboration with RALO/ALS and </a:t>
            </a:r>
            <a:r>
              <a:rPr lang="id-ID" sz="1400" dirty="0">
                <a:solidFill>
                  <a:prstClr val="white"/>
                </a:solidFill>
                <a:latin typeface="Source Sans Pro"/>
                <a:cs typeface="Source Sans Pro"/>
              </a:rPr>
              <a:t>how </a:t>
            </a:r>
            <a:r>
              <a:rPr lang="id-ID" sz="1400" dirty="0" smtClean="0">
                <a:solidFill>
                  <a:prstClr val="white"/>
                </a:solidFill>
                <a:latin typeface="Source Sans Pro"/>
                <a:cs typeface="Source Sans Pro"/>
              </a:rPr>
              <a:t>RALO/ALS can support regional GSE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id-ID" sz="1400" smtClean="0">
                <a:solidFill>
                  <a:prstClr val="white"/>
                </a:solidFill>
                <a:latin typeface="Source Sans Pro"/>
                <a:cs typeface="Source Sans Pro"/>
              </a:rPr>
              <a:t>If given the opportunity to run this session, </a:t>
            </a:r>
            <a:r>
              <a:rPr lang="id-ID" sz="1400" dirty="0" smtClean="0">
                <a:solidFill>
                  <a:prstClr val="white"/>
                </a:solidFill>
                <a:latin typeface="Source Sans Pro"/>
                <a:cs typeface="Source Sans Pro"/>
              </a:rPr>
              <a:t>this can a good model for use by other regions</a:t>
            </a:r>
            <a:endParaRPr lang="id-ID" sz="14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17" name="Text Placeholder 33"/>
          <p:cNvSpPr txBox="1">
            <a:spLocks/>
          </p:cNvSpPr>
          <p:nvPr/>
        </p:nvSpPr>
        <p:spPr>
          <a:xfrm>
            <a:off x="5289843" y="3479875"/>
            <a:ext cx="3004749" cy="442051"/>
          </a:xfrm>
          <a:prstGeom prst="rect">
            <a:avLst/>
          </a:prstGeom>
          <a:noFill/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82">
              <a:spcBef>
                <a:spcPct val="20000"/>
              </a:spcBef>
              <a:buNone/>
            </a:pPr>
            <a:r>
              <a:rPr lang="en-AU" sz="1800" b="1" dirty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Leveraging APRALOs/</a:t>
            </a:r>
            <a:r>
              <a:rPr lang="en-AU" sz="1800" b="1" dirty="0" err="1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ALSes</a:t>
            </a:r>
            <a:r>
              <a:rPr lang="en-AU" sz="1800" b="1" dirty="0">
                <a:solidFill>
                  <a:schemeClr val="bg1"/>
                </a:solidFill>
                <a:latin typeface="Source Sans Pro"/>
                <a:ea typeface="Segoe UI" panose="020B0502040204020203" pitchFamily="34" charset="0"/>
                <a:cs typeface="Source Sans Pro"/>
              </a:rPr>
              <a:t> on ICANN readouts</a:t>
            </a:r>
          </a:p>
        </p:txBody>
      </p:sp>
      <p:pic>
        <p:nvPicPr>
          <p:cNvPr id="21" name="Picture 20" descr="0001-home.eps"/>
          <p:cNvPicPr>
            <a:picLocks noChangeAspect="1"/>
          </p:cNvPicPr>
          <p:nvPr/>
        </p:nvPicPr>
        <p:blipFill>
          <a:blip r:embed="rId3">
            <a:clrChange>
              <a:clrFrom>
                <a:srgbClr val="A8B6C9"/>
              </a:clrFrom>
              <a:clrTo>
                <a:srgbClr val="A8B6C9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40000" contrast="-4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874" y="3700901"/>
            <a:ext cx="1469626" cy="1356578"/>
          </a:xfrm>
          <a:prstGeom prst="rect">
            <a:avLst/>
          </a:prstGeom>
        </p:spPr>
      </p:pic>
      <p:pic>
        <p:nvPicPr>
          <p:cNvPr id="19" name="Picture 18" descr="0004-office.eps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992" y="1753768"/>
            <a:ext cx="1192308" cy="1215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213" y="1381873"/>
            <a:ext cx="4182458" cy="2002583"/>
          </a:xfrm>
          <a:prstGeom prst="rect">
            <a:avLst/>
          </a:prstGeom>
          <a:ln>
            <a:solidFill>
              <a:srgbClr val="1B6F74"/>
            </a:solidFill>
          </a:ln>
        </p:spPr>
      </p:pic>
    </p:spTree>
    <p:extLst>
      <p:ext uri="{BB962C8B-B14F-4D97-AF65-F5344CB8AC3E}">
        <p14:creationId xmlns:p14="http://schemas.microsoft.com/office/powerpoint/2010/main" val="272473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96.JPG"/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1400" y="2476500"/>
            <a:ext cx="69204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Source Sans Pro" charset="0"/>
                <a:ea typeface="Source Sans Pro" charset="0"/>
                <a:cs typeface="Source Sans Pro" charset="0"/>
              </a:rPr>
              <a:t>How can ICANN get more volunteers to </a:t>
            </a:r>
            <a:endParaRPr lang="en-US" sz="3200" dirty="0" smtClean="0">
              <a:solidFill>
                <a:schemeClr val="accent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3200" dirty="0" smtClean="0">
                <a:solidFill>
                  <a:schemeClr val="accent2"/>
                </a:solidFill>
                <a:latin typeface="Source Sans Pro" charset="0"/>
                <a:ea typeface="Source Sans Pro" charset="0"/>
                <a:cs typeface="Source Sans Pro" charset="0"/>
              </a:rPr>
              <a:t>be </a:t>
            </a:r>
            <a:r>
              <a:rPr lang="en-US" sz="3200" dirty="0">
                <a:solidFill>
                  <a:schemeClr val="accent2"/>
                </a:solidFill>
                <a:latin typeface="Source Sans Pro" charset="0"/>
                <a:ea typeface="Source Sans Pro" charset="0"/>
                <a:cs typeface="Source Sans Pro" charset="0"/>
              </a:rPr>
              <a:t>more </a:t>
            </a:r>
            <a:r>
              <a:rPr lang="en-US" sz="3200" b="1" i="1" dirty="0" smtClean="0">
                <a:solidFill>
                  <a:schemeClr val="accent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meaningfully </a:t>
            </a:r>
            <a:r>
              <a:rPr lang="en-US" sz="3200" b="1" i="1" dirty="0">
                <a:solidFill>
                  <a:schemeClr val="accent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involved</a:t>
            </a:r>
            <a:r>
              <a:rPr lang="en-US" sz="3200" b="1" dirty="0">
                <a:solidFill>
                  <a:schemeClr val="accent2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?</a:t>
            </a:r>
            <a:endParaRPr lang="en-US" sz="3200" b="1" dirty="0" smtClean="0">
              <a:solidFill>
                <a:schemeClr val="accent2"/>
              </a:solidFill>
              <a:latin typeface="Source Sans Pro Black" charset="0"/>
              <a:ea typeface="Source Sans Pro Black" charset="0"/>
              <a:cs typeface="Source Sans Pro Blac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000" y="1891725"/>
            <a:ext cx="198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accent2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Question:</a:t>
            </a:r>
            <a:endParaRPr lang="en-US" sz="3200" b="1" dirty="0" smtClean="0">
              <a:solidFill>
                <a:schemeClr val="accent2"/>
              </a:solidFill>
              <a:latin typeface="Source Sans Pro Black" charset="0"/>
              <a:ea typeface="Source Sans Pro Black" charset="0"/>
              <a:cs typeface="Source Sans Pr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76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3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69913" y="2377590"/>
            <a:ext cx="8574087" cy="1728788"/>
          </a:xfrm>
        </p:spPr>
        <p:txBody>
          <a:bodyPr/>
          <a:lstStyle/>
          <a:p>
            <a:r>
              <a:rPr lang="en-US" b="1" dirty="0" smtClean="0">
                <a:latin typeface="Source Sans Pro"/>
                <a:cs typeface="Source Sans Pro"/>
              </a:rPr>
              <a:t>The Stakeholder Journey</a:t>
            </a:r>
          </a:p>
          <a:p>
            <a:r>
              <a:rPr lang="en-US" dirty="0" smtClean="0">
                <a:latin typeface="Source Sans Pro Light"/>
                <a:cs typeface="Source Sans Pro Light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7606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0124" y="1299014"/>
            <a:ext cx="2539800" cy="440328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48738" y="1299014"/>
            <a:ext cx="2539800" cy="4403286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4367741" y="3614246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074908" y="3614246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51511" y="1299014"/>
            <a:ext cx="2539800" cy="4403286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666927" y="3595700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86759" y="4067202"/>
            <a:ext cx="208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  <a:t>SO/AC Leaders’ Request at ICANN51 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  <a:t>Los Angeles</a:t>
            </a:r>
            <a:endParaRPr lang="en-US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9874" y="4095133"/>
            <a:ext cx="208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  <a:t>Desire to Refine and Operationalize the Engagement Model</a:t>
            </a:r>
            <a:endParaRPr lang="en-US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3988" y="4095133"/>
            <a:ext cx="208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  <a:t>Observations of Successes and Barriers Encountered </a:t>
            </a:r>
            <a:endParaRPr lang="en-US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511" y="3588555"/>
            <a:ext cx="25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1</a:t>
            </a:r>
            <a:endParaRPr lang="en-US" sz="2400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0124" y="3605537"/>
            <a:ext cx="25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2</a:t>
            </a:r>
            <a:endParaRPr lang="en-US" sz="2400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8738" y="3605537"/>
            <a:ext cx="25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3</a:t>
            </a:r>
            <a:endParaRPr lang="en-US" sz="2400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Origins of this project </a:t>
            </a:r>
            <a:endParaRPr lang="en-US" dirty="0"/>
          </a:p>
        </p:txBody>
      </p:sp>
      <p:pic>
        <p:nvPicPr>
          <p:cNvPr id="34" name="Picture 33" descr="Screen Shot 2015-04-20 at 1.32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32" y="1538258"/>
            <a:ext cx="2174211" cy="1701800"/>
          </a:xfrm>
          <a:prstGeom prst="rect">
            <a:avLst/>
          </a:prstGeom>
        </p:spPr>
      </p:pic>
      <p:pic>
        <p:nvPicPr>
          <p:cNvPr id="5" name="Picture 4" descr="Screen Shot 2015-08-18 at 1.17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9" y="1538258"/>
            <a:ext cx="2132328" cy="1701800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063" y="1538258"/>
            <a:ext cx="2115220" cy="17018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767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Wikipedia: “The Newcomer Rejection Effect</a:t>
            </a:r>
            <a:r>
              <a:rPr lang="en-US" dirty="0" smtClean="0">
                <a:latin typeface="Source Sans Pro Light"/>
                <a:cs typeface="Source Sans Pro Light"/>
              </a:rPr>
              <a:t>”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883" y="866588"/>
            <a:ext cx="8531412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ource Sans Pro"/>
                <a:cs typeface="Source Sans Pro"/>
              </a:rPr>
              <a:t>After reaching its peak in 2007, the size of the Wikipedia community has been shrinking.</a:t>
            </a:r>
            <a:endParaRPr lang="en-US" sz="2000" dirty="0">
              <a:latin typeface="Source Sans Pro"/>
              <a:cs typeface="Source Sans Pro"/>
            </a:endParaRPr>
          </a:p>
          <a:p>
            <a:endParaRPr lang="en-US" sz="2000" dirty="0" smtClean="0">
              <a:latin typeface="Source Sans Pro"/>
              <a:cs typeface="Source Sans Pro"/>
            </a:endParaRPr>
          </a:p>
          <a:p>
            <a:r>
              <a:rPr lang="en-US" sz="2000" dirty="0" smtClean="0">
                <a:latin typeface="Source Sans Pro"/>
                <a:cs typeface="Source Sans Pro"/>
              </a:rPr>
              <a:t>The newcomer rejection effect: once a community grows large and complex enough to need established rules and norms, well-meaning and qualified newcomers are rejected because they don</a:t>
            </a:r>
            <a:r>
              <a:rPr lang="fr-FR" sz="2000" dirty="0" smtClean="0">
                <a:latin typeface="Source Sans Pro"/>
                <a:cs typeface="Source Sans Pro"/>
              </a:rPr>
              <a:t>’</a:t>
            </a:r>
            <a:r>
              <a:rPr lang="en-US" sz="2000" dirty="0" smtClean="0">
                <a:latin typeface="Source Sans Pro"/>
                <a:cs typeface="Source Sans Pro"/>
              </a:rPr>
              <a:t>t understand these norms. Newcomers have the knowledge, but don</a:t>
            </a:r>
            <a:r>
              <a:rPr lang="fr-FR" sz="2000" dirty="0" smtClean="0">
                <a:latin typeface="Source Sans Pro"/>
                <a:cs typeface="Source Sans Pro"/>
              </a:rPr>
              <a:t>’</a:t>
            </a:r>
            <a:r>
              <a:rPr lang="en-US" sz="2000" dirty="0" smtClean="0">
                <a:latin typeface="Source Sans Pro"/>
                <a:cs typeface="Source Sans Pro"/>
              </a:rPr>
              <a:t>t know that culture.</a:t>
            </a:r>
          </a:p>
          <a:p>
            <a:endParaRPr lang="en-US" sz="2000" dirty="0">
              <a:latin typeface="Source Sans Pro"/>
              <a:cs typeface="Source Sans Pro"/>
            </a:endParaRPr>
          </a:p>
          <a:p>
            <a:r>
              <a:rPr lang="en-US" sz="2000" i="1" dirty="0" smtClean="0">
                <a:latin typeface="Source Sans Pro"/>
                <a:cs typeface="Source Sans Pro"/>
              </a:rPr>
              <a:t>Wikipedia has changed from “ the encyclopedia that anyone can edit” to the encyclopedia that anyone who understands the norms, socialized him or herself, dodges the impersonal wall of semi-automated rejection and still wants to contribute his or her time and energy can edit</a:t>
            </a:r>
          </a:p>
          <a:p>
            <a:endParaRPr lang="en-US" sz="2000" dirty="0">
              <a:latin typeface="Source Sans Pro"/>
              <a:cs typeface="Source Sans Pro"/>
            </a:endParaRPr>
          </a:p>
          <a:p>
            <a:r>
              <a:rPr lang="en-US" sz="2000" dirty="0" smtClean="0">
                <a:latin typeface="Source Sans Pro"/>
                <a:cs typeface="Source Sans Pro"/>
              </a:rPr>
              <a:t>This is a common symptom of open collaboration systems.</a:t>
            </a:r>
            <a:endParaRPr lang="en-US" sz="2000" dirty="0">
              <a:latin typeface="Source Sans Pro"/>
              <a:cs typeface="Source Sans Pro"/>
            </a:endParaRPr>
          </a:p>
          <a:p>
            <a:endParaRPr lang="en-US" sz="1400" dirty="0" smtClean="0">
              <a:latin typeface="Source Sans Pro"/>
              <a:cs typeface="Source Sans Pro"/>
            </a:endParaRPr>
          </a:p>
          <a:p>
            <a:r>
              <a:rPr lang="en-US" sz="1400" dirty="0" smtClean="0">
                <a:latin typeface="Source Sans Pro"/>
                <a:cs typeface="Source Sans Pro"/>
              </a:rPr>
              <a:t>Source: “The Rise and Decline of an Open Collaboration System: How Wikipedia’s</a:t>
            </a:r>
          </a:p>
          <a:p>
            <a:r>
              <a:rPr lang="en-US" sz="1400" dirty="0" smtClean="0">
                <a:latin typeface="Source Sans Pro"/>
                <a:cs typeface="Source Sans Pro"/>
              </a:rPr>
              <a:t> reaction to popularity is causing its decline.”</a:t>
            </a:r>
          </a:p>
        </p:txBody>
      </p:sp>
      <p:pic>
        <p:nvPicPr>
          <p:cNvPr id="2" name="Picture 1" descr="Screen Shot 2016-01-17 at 5.29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1"/>
          <a:stretch/>
        </p:blipFill>
        <p:spPr>
          <a:xfrm>
            <a:off x="6795995" y="4445000"/>
            <a:ext cx="1738405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69913" y="2377590"/>
            <a:ext cx="8358187" cy="1728788"/>
          </a:xfrm>
        </p:spPr>
        <p:txBody>
          <a:bodyPr/>
          <a:lstStyle/>
          <a:p>
            <a:r>
              <a:rPr lang="en-US" b="1" dirty="0" smtClean="0">
                <a:latin typeface="Source Sans Pro"/>
                <a:cs typeface="Source Sans Pro"/>
              </a:rPr>
              <a:t>The Stakeholder Journey</a:t>
            </a:r>
          </a:p>
          <a:p>
            <a:r>
              <a:rPr lang="en-US" dirty="0" smtClean="0">
                <a:latin typeface="Source Sans Pro Light"/>
                <a:cs typeface="Source Sans Pro Light"/>
              </a:rPr>
              <a:t>Current State</a:t>
            </a:r>
            <a:endParaRPr lang="en-US" dirty="0"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472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201" y="1095673"/>
            <a:ext cx="46469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endParaRPr lang="en-US" sz="2000" dirty="0">
              <a:solidFill>
                <a:srgbClr val="0C1F24"/>
              </a:solidFill>
              <a:latin typeface="Source Sans Pro"/>
              <a:cs typeface="Source Sans Pro"/>
            </a:endParaRPr>
          </a:p>
          <a:p>
            <a:pPr>
              <a:buSzPct val="75000"/>
            </a:pPr>
            <a:r>
              <a:rPr lang="en-US" sz="2000" b="1" dirty="0" smtClean="0">
                <a:solidFill>
                  <a:srgbClr val="0C1F24"/>
                </a:solidFill>
                <a:latin typeface="Source Sans Pro"/>
                <a:cs typeface="Source Sans Pro"/>
              </a:rPr>
              <a:t>Successes </a:t>
            </a:r>
          </a:p>
          <a:p>
            <a:pPr marL="342900" indent="-342900">
              <a:buSzPct val="75000"/>
              <a:buFont typeface="Arial"/>
              <a:buChar char="•"/>
            </a:pPr>
            <a:r>
              <a:rPr lang="en-US" sz="2000" dirty="0">
                <a:solidFill>
                  <a:srgbClr val="0C1F24"/>
                </a:solidFill>
                <a:latin typeface="Source Sans Pro"/>
                <a:cs typeface="Source Sans Pro"/>
              </a:rPr>
              <a:t>G</a:t>
            </a:r>
            <a:r>
              <a:rPr lang="en-US" sz="2000" dirty="0" smtClean="0">
                <a:solidFill>
                  <a:srgbClr val="0C1F24"/>
                </a:solidFill>
                <a:latin typeface="Source Sans Pro"/>
                <a:cs typeface="Source Sans Pro"/>
              </a:rPr>
              <a:t>rowth in audiences, social media, downloads, courses taken, meeting registrations, MOUs, etc.</a:t>
            </a:r>
          </a:p>
          <a:p>
            <a:pPr marL="342900" indent="-342900">
              <a:buSzPct val="75000"/>
              <a:buFont typeface="Arial"/>
              <a:buChar char="•"/>
            </a:pPr>
            <a:r>
              <a:rPr lang="en-US" sz="2000" dirty="0" smtClean="0">
                <a:solidFill>
                  <a:srgbClr val="0C1F24"/>
                </a:solidFill>
                <a:latin typeface="Source Sans Pro"/>
                <a:cs typeface="Source Sans Pro"/>
              </a:rPr>
              <a:t>More company, government and organization doors are open to ICANN</a:t>
            </a:r>
          </a:p>
          <a:p>
            <a:pPr marL="342900" indent="-342900">
              <a:buSzPct val="75000"/>
              <a:buFont typeface="Arial"/>
              <a:buChar char="•"/>
            </a:pPr>
            <a:r>
              <a:rPr lang="en-US" sz="2000" dirty="0" smtClean="0">
                <a:solidFill>
                  <a:srgbClr val="0C1F24"/>
                </a:solidFill>
                <a:latin typeface="Source Sans Pro"/>
                <a:cs typeface="Source Sans Pro"/>
              </a:rPr>
              <a:t>More vocal supporters in public forums (incl. intergovernmental meetings)</a:t>
            </a:r>
          </a:p>
          <a:p>
            <a:pPr marL="342900" indent="-342900">
              <a:buSzPct val="75000"/>
              <a:buFont typeface="Arial"/>
              <a:buChar char="•"/>
            </a:pPr>
            <a:r>
              <a:rPr lang="en-US" sz="2000" dirty="0" smtClean="0">
                <a:solidFill>
                  <a:srgbClr val="0C1F24"/>
                </a:solidFill>
                <a:latin typeface="Source Sans Pro"/>
                <a:cs typeface="Source Sans Pro"/>
              </a:rPr>
              <a:t>Greater </a:t>
            </a:r>
            <a:r>
              <a:rPr lang="en-US" sz="2000" dirty="0">
                <a:solidFill>
                  <a:srgbClr val="0C1F24"/>
                </a:solidFill>
                <a:latin typeface="Source Sans Pro"/>
                <a:cs typeface="Source Sans Pro"/>
              </a:rPr>
              <a:t>awareness of role and “brand</a:t>
            </a:r>
            <a:r>
              <a:rPr lang="en-US" sz="2000" dirty="0" smtClean="0">
                <a:solidFill>
                  <a:srgbClr val="0C1F24"/>
                </a:solidFill>
                <a:latin typeface="Source Sans Pro"/>
                <a:cs typeface="Source Sans Pro"/>
              </a:rPr>
              <a:t>”</a:t>
            </a:r>
          </a:p>
          <a:p>
            <a:pPr>
              <a:buSzPct val="75000"/>
            </a:pPr>
            <a:endParaRPr lang="en-US" sz="2000" dirty="0">
              <a:solidFill>
                <a:srgbClr val="0C1F24"/>
              </a:solidFill>
              <a:latin typeface="Source Sans Pro"/>
              <a:cs typeface="Source Sans Pro"/>
            </a:endParaRPr>
          </a:p>
          <a:p>
            <a:pPr>
              <a:buSzPct val="75000"/>
            </a:pPr>
            <a:endParaRPr lang="en-US" sz="2000" dirty="0">
              <a:solidFill>
                <a:srgbClr val="0C1F24"/>
              </a:solidFill>
              <a:latin typeface="Source Sans Pro"/>
              <a:cs typeface="Source Sans Pro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Source Sans Pro Light"/>
                <a:cs typeface="Source Sans Pro Light"/>
              </a:rPr>
              <a:t>ICANN Engagement - Progress to Date</a:t>
            </a:r>
            <a:endParaRPr lang="en-US" dirty="0">
              <a:latin typeface="Source Sans Pro Light"/>
              <a:cs typeface="Source Sans Pro Light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36931"/>
            <a:ext cx="3583073" cy="254922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lumMod val="40000"/>
                <a:lumOff val="60000"/>
                <a:alpha val="75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372633" y="4292600"/>
            <a:ext cx="8631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</a:pPr>
            <a:endParaRPr lang="en-US" sz="2000" dirty="0" smtClean="0">
              <a:solidFill>
                <a:srgbClr val="0C1F24"/>
              </a:solidFill>
              <a:latin typeface="Source Sans Pro"/>
              <a:cs typeface="Source Sans Pro"/>
            </a:endParaRPr>
          </a:p>
          <a:p>
            <a:pPr>
              <a:buSzPct val="75000"/>
            </a:pPr>
            <a:r>
              <a:rPr lang="en-US" sz="2000" b="1" i="1" dirty="0" smtClean="0">
                <a:solidFill>
                  <a:srgbClr val="0C1F24"/>
                </a:solidFill>
                <a:latin typeface="Source Sans Pro"/>
                <a:cs typeface="Source Sans Pro"/>
              </a:rPr>
              <a:t>But…</a:t>
            </a:r>
            <a:endParaRPr lang="en-US" sz="2000" b="1" i="1" dirty="0">
              <a:solidFill>
                <a:srgbClr val="0C1F24"/>
              </a:solidFill>
              <a:latin typeface="Source Sans Pro"/>
              <a:cs typeface="Source Sans Pro"/>
            </a:endParaRPr>
          </a:p>
          <a:p>
            <a:pPr marL="342900" indent="-342900">
              <a:buSzPct val="75000"/>
              <a:buFont typeface="Arial"/>
              <a:buChar char="•"/>
            </a:pPr>
            <a:r>
              <a:rPr lang="en-US" sz="2000" dirty="0">
                <a:solidFill>
                  <a:srgbClr val="0C1F24"/>
                </a:solidFill>
                <a:latin typeface="Source Sans Pro"/>
                <a:cs typeface="Source Sans Pro"/>
              </a:rPr>
              <a:t>Continuing challenge </a:t>
            </a:r>
            <a:r>
              <a:rPr lang="en-US" sz="2000" dirty="0" smtClean="0">
                <a:solidFill>
                  <a:srgbClr val="0C1F24"/>
                </a:solidFill>
                <a:latin typeface="Source Sans Pro"/>
                <a:cs typeface="Source Sans Pro"/>
              </a:rPr>
              <a:t>of formulating ICANN’s “asks” to interested parties</a:t>
            </a:r>
          </a:p>
          <a:p>
            <a:pPr marL="342900" indent="-342900">
              <a:buSzPct val="75000"/>
              <a:buFont typeface="Arial"/>
              <a:buChar char="•"/>
            </a:pPr>
            <a:r>
              <a:rPr lang="en-US" sz="2000" dirty="0" smtClean="0">
                <a:solidFill>
                  <a:srgbClr val="0C1F24"/>
                </a:solidFill>
                <a:latin typeface="Source Sans Pro"/>
                <a:cs typeface="Source Sans Pro"/>
              </a:rPr>
              <a:t>Lack of easy “on-ramps” to convert interest to participation</a:t>
            </a:r>
            <a:endParaRPr lang="en-US" dirty="0" smtClean="0">
              <a:latin typeface="Source Sans Pro"/>
              <a:cs typeface="Source Sans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201" y="927100"/>
            <a:ext cx="88760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</a:pPr>
            <a:r>
              <a:rPr lang="en-US" sz="2000" dirty="0">
                <a:solidFill>
                  <a:srgbClr val="0C1F24"/>
                </a:solidFill>
                <a:latin typeface="Source Sans Pro"/>
                <a:cs typeface="Source Sans Pro"/>
              </a:rPr>
              <a:t>Many new followers and audiences, </a:t>
            </a:r>
            <a:r>
              <a:rPr lang="en-US" sz="2000" dirty="0" smtClean="0">
                <a:solidFill>
                  <a:srgbClr val="0C1F24"/>
                </a:solidFill>
                <a:latin typeface="Source Sans Pro"/>
                <a:cs typeface="Source Sans Pro"/>
              </a:rPr>
              <a:t>but </a:t>
            </a:r>
            <a:r>
              <a:rPr lang="en-US" sz="2000" dirty="0">
                <a:solidFill>
                  <a:srgbClr val="0C1F24"/>
                </a:solidFill>
                <a:latin typeface="Source Sans Pro"/>
                <a:cs typeface="Source Sans Pro"/>
              </a:rPr>
              <a:t>how many new active </a:t>
            </a:r>
            <a:r>
              <a:rPr lang="en-US" sz="2000" i="1" dirty="0">
                <a:solidFill>
                  <a:srgbClr val="0C1F24"/>
                </a:solidFill>
                <a:latin typeface="Source Sans Pro"/>
                <a:cs typeface="Source Sans Pro"/>
              </a:rPr>
              <a:t>participants</a:t>
            </a:r>
            <a:r>
              <a:rPr lang="en-US" sz="2000" dirty="0">
                <a:solidFill>
                  <a:srgbClr val="0C1F24"/>
                </a:solidFill>
                <a:latin typeface="Source Sans Pro"/>
                <a:cs typeface="Source Sans Pro"/>
              </a:rPr>
              <a:t>?</a:t>
            </a:r>
          </a:p>
          <a:p>
            <a:endParaRPr lang="en-US" dirty="0" smtClean="0">
              <a:latin typeface="Source Sans Pro"/>
              <a:cs typeface="Source Sans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" y="5357674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75000"/>
              <a:buFont typeface="Arial"/>
              <a:buChar char="•"/>
            </a:pPr>
            <a:endParaRPr lang="en-US" sz="1600" dirty="0">
              <a:solidFill>
                <a:srgbClr val="0C1F24"/>
              </a:solidFill>
              <a:latin typeface="Source Sans Pro"/>
              <a:cs typeface="Source Sans Pro"/>
            </a:endParaRPr>
          </a:p>
          <a:p>
            <a:pPr algn="ctr">
              <a:buSzPct val="75000"/>
            </a:pPr>
            <a:r>
              <a:rPr lang="en-US" sz="1600" i="1" dirty="0">
                <a:solidFill>
                  <a:srgbClr val="0C1F24"/>
                </a:solidFill>
                <a:latin typeface="Source Sans Pro"/>
                <a:cs typeface="Source Sans Pro"/>
              </a:rPr>
              <a:t>“With earlier, urgent goals of defending and securing support for ICANN largely met, it is important now to focus on future sustainability and policy output goals”</a:t>
            </a:r>
          </a:p>
        </p:txBody>
      </p:sp>
    </p:spTree>
    <p:extLst>
      <p:ext uri="{BB962C8B-B14F-4D97-AF65-F5344CB8AC3E}">
        <p14:creationId xmlns:p14="http://schemas.microsoft.com/office/powerpoint/2010/main" val="20516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ource Sans Pro Light"/>
                <a:cs typeface="Source Sans Pro Light"/>
              </a:rPr>
              <a:t>Summary of Pain Points</a:t>
            </a:r>
            <a:endParaRPr lang="en-US" dirty="0">
              <a:latin typeface="Source Sans Pro Light"/>
              <a:cs typeface="Source Sans Pro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80224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78838" y="3681668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80224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78838" y="3637874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6759" y="2135006"/>
            <a:ext cx="208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Complexity</a:t>
            </a:r>
            <a:endParaRPr lang="en-US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9874" y="2135006"/>
            <a:ext cx="208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Time and expense</a:t>
            </a:r>
            <a:endParaRPr lang="en-US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3988" y="2135006"/>
            <a:ext cx="208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Language and connectivity </a:t>
            </a:r>
            <a:endParaRPr lang="en-US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15472" y="4517660"/>
            <a:ext cx="208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Knowledge requirements</a:t>
            </a:r>
            <a:endParaRPr lang="en-US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8714" y="4517660"/>
            <a:ext cx="208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Intimidating incumbents</a:t>
            </a:r>
            <a:endParaRPr lang="en-US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4261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ICANN Template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Source Sans Pro"/>
            <a:cs typeface="Source Sans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1777</TotalTime>
  <Words>2526</Words>
  <Application>Microsoft Office PowerPoint</Application>
  <PresentationFormat>On-screen Show (4:3)</PresentationFormat>
  <Paragraphs>278</Paragraphs>
  <Slides>30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ＭＳ Ｐゴシック</vt:lpstr>
      <vt:lpstr>Arial</vt:lpstr>
      <vt:lpstr>Calibri</vt:lpstr>
      <vt:lpstr>Courier New</vt:lpstr>
      <vt:lpstr>Georgia</vt:lpstr>
      <vt:lpstr>Lucida Grande</vt:lpstr>
      <vt:lpstr>Neris Thin</vt:lpstr>
      <vt:lpstr>Segoe UI</vt:lpstr>
      <vt:lpstr>Segoe UI Semilight</vt:lpstr>
      <vt:lpstr>Source sans pro</vt:lpstr>
      <vt:lpstr>Source sans pro</vt:lpstr>
      <vt:lpstr>Source Sans Pro Black</vt:lpstr>
      <vt:lpstr>Source Sans Pro Light</vt:lpstr>
      <vt:lpstr>Source Sans Pro Semibold</vt:lpstr>
      <vt:lpstr>Wingdings</vt:lpstr>
      <vt:lpstr>Default Theme</vt:lpstr>
      <vt:lpstr>Document</vt:lpstr>
      <vt:lpstr>PowerPoint Presentation</vt:lpstr>
      <vt:lpstr>PowerPoint Presentation</vt:lpstr>
      <vt:lpstr>PowerPoint Presentation</vt:lpstr>
      <vt:lpstr>PowerPoint Presentation</vt:lpstr>
      <vt:lpstr>Origins of this project </vt:lpstr>
      <vt:lpstr>Wikipedia: “The Newcomer Rejection Effect”</vt:lpstr>
      <vt:lpstr>PowerPoint Presentation</vt:lpstr>
      <vt:lpstr>ICANN Engagement - Progress to Date</vt:lpstr>
      <vt:lpstr>Summary of Pain Points</vt:lpstr>
      <vt:lpstr>Tools, Culture and Structure – Categorizing “fixes”</vt:lpstr>
      <vt:lpstr>PowerPoint Presentation</vt:lpstr>
      <vt:lpstr>Recommendations </vt:lpstr>
      <vt:lpstr>PowerPoint Presentation</vt:lpstr>
      <vt:lpstr>A Complete Stakeholder Lifecycle</vt:lpstr>
      <vt:lpstr>PowerPoint Presentation</vt:lpstr>
      <vt:lpstr>Summary of Key Points </vt:lpstr>
      <vt:lpstr>Work in Progress</vt:lpstr>
      <vt:lpstr>PowerPoint Presentation</vt:lpstr>
      <vt:lpstr>PowerPoint Presentation</vt:lpstr>
      <vt:lpstr>Key Initiatives – Africa Region</vt:lpstr>
      <vt:lpstr>We are opening our office in Africa (Nairobi, Kenya)!</vt:lpstr>
      <vt:lpstr>Key Roles of this Office</vt:lpstr>
      <vt:lpstr>Significant Gains Realized in Capacity Building in Africa</vt:lpstr>
      <vt:lpstr>PowerPoint Presentation</vt:lpstr>
      <vt:lpstr>ICANN Readout Sessions – the APAC story</vt:lpstr>
      <vt:lpstr>Case Study 1: Japan Readout Session</vt:lpstr>
      <vt:lpstr>Agenda in Readouts</vt:lpstr>
      <vt:lpstr>Case Study 2: China Readout Sessions</vt:lpstr>
      <vt:lpstr>Collaboration with APRALO/ALSes on readouts in regional platform</vt:lpstr>
      <vt:lpstr>PowerPoint Presentation</vt:lpstr>
    </vt:vector>
  </TitlesOfParts>
  <Company>ICANN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Juginovic</dc:creator>
  <cp:lastModifiedBy>Heidi Ullrich</cp:lastModifiedBy>
  <cp:revision>45</cp:revision>
  <dcterms:created xsi:type="dcterms:W3CDTF">2015-01-12T05:04:12Z</dcterms:created>
  <dcterms:modified xsi:type="dcterms:W3CDTF">2016-03-08T14:18:17Z</dcterms:modified>
</cp:coreProperties>
</file>