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8" r:id="rId2"/>
    <p:sldId id="277" r:id="rId3"/>
    <p:sldId id="282" r:id="rId4"/>
    <p:sldId id="285" r:id="rId5"/>
    <p:sldId id="286" r:id="rId6"/>
    <p:sldId id="283" r:id="rId7"/>
    <p:sldId id="284" r:id="rId8"/>
    <p:sldId id="289" r:id="rId9"/>
    <p:sldId id="287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BDB"/>
    <a:srgbClr val="CCD8CA"/>
    <a:srgbClr val="CBD7D7"/>
    <a:srgbClr val="CAD8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6627" autoAdjust="0"/>
  </p:normalViewPr>
  <p:slideViewPr>
    <p:cSldViewPr>
      <p:cViewPr>
        <p:scale>
          <a:sx n="100" d="100"/>
          <a:sy n="100" d="100"/>
        </p:scale>
        <p:origin x="-1104" y="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5511C-4825-47A3-A41A-505271A8C716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5977D-CACF-4638-9FF6-F564F447F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9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2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ICANN has drafted a multi-year planning framework based on input from the ICANN community during the development of the Strategic Plan.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framework includes the following three elements: 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i="1" dirty="0" smtClean="0">
                <a:solidFill>
                  <a:schemeClr val="tx1"/>
                </a:solidFill>
              </a:rPr>
              <a:t>Strategic Plan - </a:t>
            </a:r>
            <a:r>
              <a:rPr lang="en-US" dirty="0" smtClean="0">
                <a:solidFill>
                  <a:schemeClr val="tx1"/>
                </a:solidFill>
              </a:rPr>
              <a:t>Developed with community input, to be updated every five years, and includes vision &amp; mission, strategic objectives, goals, key success factors, and strategic risks. 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i="1" dirty="0" smtClean="0">
                <a:solidFill>
                  <a:schemeClr val="tx1"/>
                </a:solidFill>
              </a:rPr>
              <a:t>Five-Year Operating Plan</a:t>
            </a:r>
            <a:r>
              <a:rPr lang="en-US" dirty="0" smtClean="0">
                <a:solidFill>
                  <a:schemeClr val="tx1"/>
                </a:solidFill>
              </a:rPr>
              <a:t> – Developed with community input and to be updated annually to include: five-year planning calendar, strategic goals with corresponding key performance indicators, dependencies, five-year phasing, and list of portfolios; and five-year financial model.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i="1" dirty="0" smtClean="0">
                <a:solidFill>
                  <a:schemeClr val="tx1"/>
                </a:solidFill>
              </a:rPr>
              <a:t>Annual Operating Plan and Budget</a:t>
            </a:r>
            <a:r>
              <a:rPr lang="en-US" dirty="0" smtClean="0">
                <a:solidFill>
                  <a:schemeClr val="tx1"/>
                </a:solidFill>
              </a:rPr>
              <a:t> – To be derived based on the Five-Year Operating Plan and community input annually, and will include: Portfolios with corresponding key performance indicators, risks, dependencies, activities, budget, and projects.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5977D-CACF-4638-9FF6-F564F447FF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8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b="1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2326" indent="-2816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6655" indent="-2253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7317" indent="-2253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27979" indent="-2253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78641" indent="-225331" defTabSz="450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9303" indent="-225331" defTabSz="450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79965" indent="-225331" defTabSz="450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30627" indent="-225331" defTabSz="450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B2182B6-1CE9-48BC-A6CE-4769DBDD81BB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1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b="1" smtClean="0"/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32326" indent="-2816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26655" indent="-2253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577317" indent="-2253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27979" indent="-22533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478641" indent="-225331" defTabSz="450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29303" indent="-225331" defTabSz="450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379965" indent="-225331" defTabSz="450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30627" indent="-225331" defTabSz="450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B2182B6-1CE9-48BC-A6CE-4769DBDD81BB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D7E7-0C57-B74C-B378-86AF402DC6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9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48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4C4D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2598360" cy="93652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defRPr sz="3200" b="0" i="0">
                <a:solidFill>
                  <a:srgbClr val="A6D5EE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ma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28" y="1821786"/>
            <a:ext cx="7714745" cy="376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4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0"/>
          <p:cNvSpPr>
            <a:spLocks noGrp="1"/>
          </p:cNvSpPr>
          <p:nvPr>
            <p:ph sz="quarter" idx="11" hasCustomPrompt="1"/>
          </p:nvPr>
        </p:nvSpPr>
        <p:spPr>
          <a:xfrm>
            <a:off x="329320" y="1268760"/>
            <a:ext cx="2446932" cy="1835579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1pPr>
            <a:lvl2pPr marL="457200" indent="0" algn="r">
              <a:buNone/>
              <a:defRPr sz="1600" b="0" i="0">
                <a:solidFill>
                  <a:srgbClr val="4C4D50"/>
                </a:solidFill>
                <a:latin typeface="Helvetica Neue"/>
                <a:cs typeface="Helvetica Neue"/>
              </a:defRPr>
            </a:lvl2pPr>
            <a:lvl3pPr marL="914400" indent="0" algn="r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 algn="r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CA" dirty="0" smtClean="0"/>
              <a:t>Subtitle</a:t>
            </a:r>
            <a:endParaRPr lang="en-US" dirty="0"/>
          </a:p>
        </p:txBody>
      </p:sp>
      <p:sp>
        <p:nvSpPr>
          <p:cNvPr id="12" name="Content Placeholder 20"/>
          <p:cNvSpPr>
            <a:spLocks noGrp="1"/>
          </p:cNvSpPr>
          <p:nvPr>
            <p:ph sz="quarter" idx="12" hasCustomPrompt="1"/>
          </p:nvPr>
        </p:nvSpPr>
        <p:spPr>
          <a:xfrm>
            <a:off x="2777872" y="1268760"/>
            <a:ext cx="5070728" cy="413904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3ACDA"/>
                </a:solidFill>
                <a:latin typeface="Helvetica Neue"/>
                <a:cs typeface="Helvetica Neue"/>
              </a:defRPr>
            </a:lvl1pPr>
            <a:lvl2pPr marL="0" indent="0">
              <a:buNone/>
              <a:defRPr sz="1600" b="0" i="0">
                <a:solidFill>
                  <a:srgbClr val="43ACDA"/>
                </a:solidFill>
                <a:latin typeface="Helvetica Neue Medium"/>
                <a:cs typeface="Helvetica Neue Medium"/>
              </a:defRPr>
            </a:lvl2pPr>
            <a:lvl3pPr marL="914400" indent="0">
              <a:buNone/>
              <a:defRPr sz="1400" b="0" i="0">
                <a:solidFill>
                  <a:srgbClr val="4C4D50"/>
                </a:solidFill>
                <a:latin typeface="Helvetica Neue"/>
                <a:cs typeface="Helvetica Neue"/>
              </a:defRPr>
            </a:lvl3pPr>
            <a:lvl4pPr marL="13716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4pPr>
            <a:lvl5pPr marL="1828800" indent="0">
              <a:buNone/>
              <a:defRPr sz="1200" b="0" i="0">
                <a:solidFill>
                  <a:srgbClr val="4C4D50"/>
                </a:solidFill>
                <a:latin typeface="Helvetica Neue"/>
                <a:cs typeface="Helvetica Neue"/>
              </a:defRPr>
            </a:lvl5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143508" y="6559829"/>
            <a:ext cx="2160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35496" y="6551766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C6B85AC-A1C6-794F-BA72-953AEEF581DD}" type="slidenum">
              <a:rPr lang="en-US" sz="1100" b="0" i="0" smtClean="0">
                <a:solidFill>
                  <a:schemeClr val="bg1">
                    <a:lumMod val="65000"/>
                  </a:schemeClr>
                </a:solidFill>
                <a:latin typeface="Helvetica Neue Light"/>
                <a:cs typeface="Helvetica Neue Light"/>
              </a:rPr>
              <a:pPr algn="ctr"/>
              <a:t>‹#›</a:t>
            </a:fld>
            <a:endParaRPr lang="en-US" sz="1100" b="0" i="0" dirty="0">
              <a:solidFill>
                <a:schemeClr val="bg1">
                  <a:lumMod val="6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329320" y="321693"/>
            <a:ext cx="5976664" cy="120707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80000"/>
              </a:lnSpc>
              <a:defRPr sz="2800" b="0" i="0">
                <a:solidFill>
                  <a:srgbClr val="7F7F7F"/>
                </a:solidFill>
                <a:latin typeface="Helvetica Neue Medium"/>
                <a:cs typeface="Helvetica Neue Medium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8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8621" y="6263796"/>
            <a:ext cx="557784" cy="441960"/>
          </a:xfrm>
          <a:prstGeom prst="rect">
            <a:avLst/>
          </a:prstGeom>
        </p:spPr>
      </p:pic>
      <p:sp>
        <p:nvSpPr>
          <p:cNvPr id="8" name="TextBox 2"/>
          <p:cNvSpPr txBox="1">
            <a:spLocks noChangeArrowheads="1"/>
          </p:cNvSpPr>
          <p:nvPr userDrawn="1"/>
        </p:nvSpPr>
        <p:spPr bwMode="auto">
          <a:xfrm>
            <a:off x="3396600" y="6600600"/>
            <a:ext cx="2435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latin typeface="Calibri" panose="020F0502020204030204" pitchFamily="34" charset="0"/>
              </a:rPr>
              <a:t>v0.4  </a:t>
            </a:r>
            <a:r>
              <a:rPr lang="en-US" altLang="en-US" sz="1000" dirty="0">
                <a:latin typeface="Calibri" panose="020F0502020204030204" pitchFamily="34" charset="0"/>
              </a:rPr>
              <a:t>-  ICANN privileged and confidential</a:t>
            </a:r>
          </a:p>
        </p:txBody>
      </p:sp>
    </p:spTree>
    <p:extLst>
      <p:ext uri="{BB962C8B-B14F-4D97-AF65-F5344CB8AC3E}">
        <p14:creationId xmlns:p14="http://schemas.microsoft.com/office/powerpoint/2010/main" val="368304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0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9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1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9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5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24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3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82E7-7842-47D8-9500-71798A5D7C8B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F5C4-D9D2-48FE-AC39-B680820F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icann.org/public-comments/proposed-opplan-budget-2016-2020-2014-11-11-en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5"/>
          <p:cNvSpPr>
            <a:spLocks noGrp="1"/>
          </p:cNvSpPr>
          <p:nvPr>
            <p:ph type="title"/>
          </p:nvPr>
        </p:nvSpPr>
        <p:spPr>
          <a:xfrm>
            <a:off x="316800" y="609600"/>
            <a:ext cx="8586599" cy="365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ICANN </a:t>
            </a:r>
            <a:r>
              <a:rPr lang="en-US" sz="4400" dirty="0"/>
              <a:t>Draft Five-Year Operating Plan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				&amp;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FY16 Operating Plan and Budget  Calendar</a:t>
            </a:r>
            <a:br>
              <a:rPr lang="en-US" sz="4400" dirty="0" smtClean="0"/>
            </a:br>
            <a:endParaRPr lang="en-US" sz="4400" dirty="0"/>
          </a:p>
        </p:txBody>
      </p:sp>
      <p:pic>
        <p:nvPicPr>
          <p:cNvPr id="5" name="Picture 4" descr="Untitled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91" y="6172200"/>
            <a:ext cx="627909" cy="469408"/>
          </a:xfrm>
          <a:prstGeom prst="rect">
            <a:avLst/>
          </a:prstGeom>
        </p:spPr>
      </p:pic>
      <p:sp>
        <p:nvSpPr>
          <p:cNvPr id="6" name="Title 15"/>
          <p:cNvSpPr txBox="1">
            <a:spLocks/>
          </p:cNvSpPr>
          <p:nvPr/>
        </p:nvSpPr>
        <p:spPr>
          <a:xfrm>
            <a:off x="2743200" y="5886450"/>
            <a:ext cx="3733800" cy="51435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b="0" i="0" kern="1200">
                <a:solidFill>
                  <a:srgbClr val="A6D5EE"/>
                </a:solidFill>
                <a:latin typeface="Helvetica Neue Medium"/>
                <a:ea typeface="+mj-ea"/>
                <a:cs typeface="Helvetica Neue Medium"/>
              </a:defRPr>
            </a:lvl1pPr>
          </a:lstStyle>
          <a:p>
            <a:pPr algn="ctr"/>
            <a:endParaRPr lang="en-US" sz="2400" dirty="0"/>
          </a:p>
        </p:txBody>
      </p:sp>
      <p:sp>
        <p:nvSpPr>
          <p:cNvPr id="7" name="Title 15"/>
          <p:cNvSpPr txBox="1">
            <a:spLocks/>
          </p:cNvSpPr>
          <p:nvPr/>
        </p:nvSpPr>
        <p:spPr>
          <a:xfrm>
            <a:off x="4722813" y="5770033"/>
            <a:ext cx="4419600" cy="101176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b="0" i="0" kern="1200">
                <a:solidFill>
                  <a:srgbClr val="A6D5EE"/>
                </a:solidFill>
                <a:latin typeface="Helvetica Neue Medium"/>
                <a:ea typeface="+mj-ea"/>
                <a:cs typeface="Helvetica Neue Medium"/>
              </a:defRPr>
            </a:lvl1pPr>
          </a:lstStyle>
          <a:p>
            <a:pPr algn="r"/>
            <a:r>
              <a:rPr lang="en-US" sz="2000" dirty="0" smtClean="0"/>
              <a:t>25 November 2014</a:t>
            </a:r>
          </a:p>
        </p:txBody>
      </p:sp>
    </p:spTree>
    <p:extLst>
      <p:ext uri="{BB962C8B-B14F-4D97-AF65-F5344CB8AC3E}">
        <p14:creationId xmlns:p14="http://schemas.microsoft.com/office/powerpoint/2010/main" val="228099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990600"/>
            <a:ext cx="8586080" cy="5208240"/>
          </a:xfrm>
        </p:spPr>
        <p:txBody>
          <a:bodyPr>
            <a:normAutofit/>
          </a:bodyPr>
          <a:lstStyle/>
          <a:p>
            <a:pPr marL="457200" lvl="1" indent="-457200">
              <a:buClr>
                <a:srgbClr val="43ACDA"/>
              </a:buClr>
              <a:buAutoNum type="arabicParenR"/>
            </a:pPr>
            <a:r>
              <a:rPr lang="en-US" sz="2400" dirty="0" smtClean="0"/>
              <a:t>Draft Five-Year Operating Plan Public </a:t>
            </a:r>
            <a:r>
              <a:rPr lang="en-US" sz="2400" dirty="0"/>
              <a:t>Comment </a:t>
            </a:r>
            <a:r>
              <a:rPr lang="en-US" sz="2400" dirty="0" smtClean="0"/>
              <a:t>closing date – </a:t>
            </a:r>
            <a:r>
              <a:rPr lang="en-US" sz="2400" dirty="0" smtClean="0"/>
              <a:t>5 </a:t>
            </a:r>
            <a:r>
              <a:rPr lang="en-US" sz="2400" dirty="0"/>
              <a:t>January 2015 </a:t>
            </a:r>
            <a:endParaRPr lang="en-US" sz="2400" dirty="0" smtClean="0"/>
          </a:p>
          <a:p>
            <a:pPr marL="457200" lvl="1" indent="-457200">
              <a:buClr>
                <a:srgbClr val="43ACDA"/>
              </a:buClr>
              <a:buAutoNum type="arabicParenR"/>
            </a:pPr>
            <a:endParaRPr lang="en-US" sz="2200" dirty="0" smtClean="0"/>
          </a:p>
          <a:p>
            <a:pPr marL="457200" lvl="1" indent="-457200">
              <a:buClr>
                <a:srgbClr val="43ACDA"/>
              </a:buClr>
              <a:buAutoNum type="arabicParenR" startAt="2"/>
            </a:pPr>
            <a:r>
              <a:rPr lang="en-US" sz="2200" dirty="0" smtClean="0"/>
              <a:t>Face-to-face meetings at ICANN </a:t>
            </a:r>
            <a:r>
              <a:rPr lang="en-US" sz="2200" dirty="0"/>
              <a:t>52 </a:t>
            </a:r>
            <a:r>
              <a:rPr lang="en-US" sz="2200" dirty="0" smtClean="0"/>
              <a:t>Meeting in Singapore – February 2015 </a:t>
            </a:r>
          </a:p>
          <a:p>
            <a:pPr marL="1257300" lvl="2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Medium"/>
                <a:cs typeface="Helvetica Neue Medium"/>
              </a:rPr>
              <a:t>summary of Public Comments received </a:t>
            </a:r>
          </a:p>
          <a:p>
            <a:pPr marL="1257300" lvl="2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Medium"/>
                <a:cs typeface="Helvetica Neue Medium"/>
              </a:rPr>
              <a:t>review main assumptions underlying the FY16 budge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Medium"/>
                <a:cs typeface="Helvetica Neue Medium"/>
              </a:rPr>
              <a:t>t</a:t>
            </a:r>
          </a:p>
          <a:p>
            <a:pPr lvl="2">
              <a:buClr>
                <a:srgbClr val="43ACDA"/>
              </a:buClr>
            </a:pPr>
            <a:endParaRPr lang="en-US" sz="2000" dirty="0" smtClean="0"/>
          </a:p>
          <a:p>
            <a:pPr marL="457200" lvl="1" indent="-457200">
              <a:buClr>
                <a:srgbClr val="43ACDA"/>
              </a:buClr>
              <a:buAutoNum type="arabicParenR" startAt="3"/>
            </a:pPr>
            <a:r>
              <a:rPr lang="en-US" sz="2200" dirty="0" smtClean="0"/>
              <a:t>Submit Five-Year Operating Plan for Board Approval – March 2015</a:t>
            </a:r>
          </a:p>
          <a:p>
            <a:pPr marL="457200" lvl="1" indent="-457200">
              <a:buClr>
                <a:srgbClr val="43ACDA"/>
              </a:buClr>
              <a:buAutoNum type="arabicParenR" startAt="3"/>
            </a:pPr>
            <a:endParaRPr lang="en-US" sz="2200" dirty="0"/>
          </a:p>
          <a:p>
            <a:pPr marL="457200" lvl="1" indent="-457200">
              <a:buClr>
                <a:srgbClr val="43ACDA"/>
              </a:buClr>
              <a:buAutoNum type="arabicParenR" startAt="3"/>
            </a:pPr>
            <a:r>
              <a:rPr lang="en-US" sz="2200" dirty="0" smtClean="0"/>
              <a:t>Open Public Comment on Draft FY16 Operating Plan and Budget – March 2015 </a:t>
            </a:r>
          </a:p>
          <a:p>
            <a:pPr lvl="1">
              <a:buClr>
                <a:srgbClr val="43ACDA"/>
              </a:buClr>
            </a:pPr>
            <a:endParaRPr lang="en-US" sz="2200" dirty="0" smtClean="0">
              <a:solidFill>
                <a:srgbClr val="7F7F7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5976664" cy="668907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4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762000" y="1268760"/>
            <a:ext cx="7848600" cy="4293840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2800" dirty="0"/>
              <a:t>Overview of the Five-Year Operating Plan Version 1 (FY2016-FY2020)  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FY16 Operating Plan and Budget – Calendar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Next Steps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8433680" cy="516507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5976664" cy="745107"/>
          </a:xfrm>
        </p:spPr>
        <p:txBody>
          <a:bodyPr/>
          <a:lstStyle/>
          <a:p>
            <a:r>
              <a:rPr lang="en-US" dirty="0" smtClean="0"/>
              <a:t>Introduction 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714374"/>
            <a:ext cx="8153400" cy="611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2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5976664" cy="668907"/>
          </a:xfrm>
        </p:spPr>
        <p:txBody>
          <a:bodyPr/>
          <a:lstStyle/>
          <a:p>
            <a:r>
              <a:rPr lang="en-US" dirty="0" smtClean="0"/>
              <a:t>Review Five-Year Operating Plan 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53704" y="58674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Public Comment Open until 5 January 2015: 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www.icann.org/public-comments/proposed-opplan-budget-2016-2020-2014-11-11-en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7848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54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 bwMode="auto">
          <a:xfrm>
            <a:off x="144463" y="2046288"/>
            <a:ext cx="8458200" cy="684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400" dirty="0" smtClean="0">
                <a:latin typeface="Helvetica Neue Medium" pitchFamily="-84" charset="0"/>
              </a:rPr>
              <a:t>Questions &amp; Answers</a:t>
            </a:r>
          </a:p>
        </p:txBody>
      </p:sp>
      <p:pic>
        <p:nvPicPr>
          <p:cNvPr id="45059" name="Picture 1" descr="Screen Shot 2014-05-07 at 6.42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0" r="1839"/>
          <a:stretch>
            <a:fillRect/>
          </a:stretch>
        </p:blipFill>
        <p:spPr bwMode="auto">
          <a:xfrm>
            <a:off x="4076700" y="3149600"/>
            <a:ext cx="47498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93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498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9320" y="321693"/>
            <a:ext cx="7747880" cy="440307"/>
          </a:xfrm>
        </p:spPr>
        <p:txBody>
          <a:bodyPr/>
          <a:lstStyle/>
          <a:p>
            <a:r>
              <a:rPr lang="en-US" dirty="0" smtClean="0"/>
              <a:t>SO/AC Budget Request Calendar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8839704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48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329320" y="1192560"/>
            <a:ext cx="8586080" cy="5208240"/>
          </a:xfrm>
        </p:spPr>
        <p:txBody>
          <a:bodyPr>
            <a:normAutofit/>
          </a:bodyPr>
          <a:lstStyle/>
          <a:p>
            <a:pPr lvl="1">
              <a:buClr>
                <a:srgbClr val="43ACDA"/>
              </a:buClr>
            </a:pPr>
            <a:r>
              <a:rPr lang="en-US" sz="2400" dirty="0"/>
              <a:t>Objective:</a:t>
            </a:r>
          </a:p>
          <a:p>
            <a:pPr marL="342900" lvl="1" indent="-342900">
              <a:buClr>
                <a:srgbClr val="43ACDA"/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Communicate between Staff and Stakeholders on significant budget assumptions at the beginning of the Budget process.</a:t>
            </a:r>
          </a:p>
          <a:p>
            <a:pPr lvl="1">
              <a:buClr>
                <a:srgbClr val="43ACDA"/>
              </a:buClr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342900">
              <a:buClr>
                <a:srgbClr val="43ACDA"/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Suggested timing: ICANN52 – Singapore</a:t>
            </a:r>
          </a:p>
          <a:p>
            <a:pPr marL="1257300" lvl="2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Half a day?</a:t>
            </a:r>
          </a:p>
          <a:p>
            <a:pPr marL="1257300" lvl="2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Should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be at a different time than ICANN52?</a:t>
            </a:r>
          </a:p>
          <a:p>
            <a:pPr lvl="1">
              <a:buClr>
                <a:srgbClr val="43ACDA"/>
              </a:buClr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342900">
              <a:buClr>
                <a:srgbClr val="43ACDA"/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Suggested Format: face-to-face working session </a:t>
            </a:r>
          </a:p>
          <a:p>
            <a:pPr marL="1257300" lvl="2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Small group to be able to interact and work,</a:t>
            </a:r>
          </a:p>
          <a:p>
            <a:pPr marL="1257300" lvl="2" indent="-342900">
              <a:buClr>
                <a:srgbClr val="43ACDA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Group needs to be representing Staff and Stakeholders</a:t>
            </a:r>
          </a:p>
          <a:p>
            <a:pPr marL="342900" lvl="1" indent="-342900">
              <a:buClr>
                <a:srgbClr val="43ACDA"/>
              </a:buClr>
              <a:buFont typeface="Wingdings" charset="2"/>
              <a:buChar char="§"/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342900">
              <a:buClr>
                <a:srgbClr val="43ACDA"/>
              </a:buClr>
              <a:buFont typeface="Wingdings" charset="2"/>
              <a:buChar char="§"/>
            </a:pPr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342900">
              <a:buClr>
                <a:srgbClr val="43ACDA"/>
              </a:buClr>
              <a:buFont typeface="Wingdings" charset="2"/>
              <a:buChar char="§"/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43ACDA"/>
              </a:buClr>
            </a:pP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57480" cy="6689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FY16 Operating Plan and Budget – Community consultation around ICANN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 bwMode="auto">
          <a:xfrm>
            <a:off x="144463" y="2046288"/>
            <a:ext cx="8458200" cy="684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400" dirty="0" smtClean="0">
                <a:latin typeface="Helvetica Neue Medium" pitchFamily="-84" charset="0"/>
              </a:rPr>
              <a:t>Questions &amp; Answers </a:t>
            </a:r>
          </a:p>
        </p:txBody>
      </p:sp>
      <p:pic>
        <p:nvPicPr>
          <p:cNvPr id="45059" name="Picture 1" descr="Screen Shot 2014-05-07 at 6.42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0" r="1839"/>
          <a:stretch>
            <a:fillRect/>
          </a:stretch>
        </p:blipFill>
        <p:spPr bwMode="auto">
          <a:xfrm>
            <a:off x="4076700" y="3149600"/>
            <a:ext cx="47498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93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326</Words>
  <Application>Microsoft Office PowerPoint</Application>
  <PresentationFormat>On-screen Show (4:3)</PresentationFormat>
  <Paragraphs>54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ICANN Draft Five-Year Operating Plan      &amp;   FY16 Operating Plan and Budget  Calendar </vt:lpstr>
      <vt:lpstr>Agenda</vt:lpstr>
      <vt:lpstr>Introduction  </vt:lpstr>
      <vt:lpstr>Review Five-Year Operating Plan </vt:lpstr>
      <vt:lpstr>Questions &amp; Answers</vt:lpstr>
      <vt:lpstr>PowerPoint Presentation</vt:lpstr>
      <vt:lpstr>SO/AC Budget Request Calendar </vt:lpstr>
      <vt:lpstr>FY16 Operating Plan and Budget – Community consultation around ICANN 52</vt:lpstr>
      <vt:lpstr>Questions &amp; Answers </vt:lpstr>
      <vt:lpstr>Next Steps</vt:lpstr>
    </vt:vector>
  </TitlesOfParts>
  <Company>ICANN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Tentative Timeline – IDN Variant Program: LGR Communications Plan</dc:title>
  <dc:creator>Jia-Juh Kimoto</dc:creator>
  <cp:lastModifiedBy>Carole Cornell</cp:lastModifiedBy>
  <cp:revision>49</cp:revision>
  <dcterms:created xsi:type="dcterms:W3CDTF">2014-06-17T22:23:33Z</dcterms:created>
  <dcterms:modified xsi:type="dcterms:W3CDTF">2014-11-25T06:19:27Z</dcterms:modified>
</cp:coreProperties>
</file>