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7" userDrawn="1">
          <p15:clr>
            <a:srgbClr val="A4A3A4"/>
          </p15:clr>
        </p15:guide>
        <p15:guide id="2" pos="50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99" autoAdjust="0"/>
    <p:restoredTop sz="91549"/>
  </p:normalViewPr>
  <p:slideViewPr>
    <p:cSldViewPr snapToGrid="0" snapToObjects="1" showGuides="1">
      <p:cViewPr varScale="1">
        <p:scale>
          <a:sx n="108" d="100"/>
          <a:sy n="108" d="100"/>
        </p:scale>
        <p:origin x="776" y="192"/>
      </p:cViewPr>
      <p:guideLst>
        <p:guide orient="horz" pos="2387"/>
        <p:guide pos="50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6400CD-04CC-D645-839A-5EF8FD27277F}" type="datetimeFigureOut">
              <a:rPr lang="fr-FR" smtClean="0"/>
              <a:t>19/04/2021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21C171-08EB-8141-BDC1-24A876B69E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1526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21C171-08EB-8141-BDC1-24A876B69E2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9156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2A38-9571-8943-B1EC-5DD787849B1C}" type="datetimeFigureOut">
              <a:rPr lang="en-US" smtClean="0"/>
              <a:t>4/19/21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F4635-328A-4942-B933-9316327A6A9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760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2A38-9571-8943-B1EC-5DD787849B1C}" type="datetimeFigureOut">
              <a:rPr lang="en-US" smtClean="0"/>
              <a:t>4/19/21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F4635-328A-4942-B933-9316327A6A9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101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2A38-9571-8943-B1EC-5DD787849B1C}" type="datetimeFigureOut">
              <a:rPr lang="en-US" smtClean="0"/>
              <a:t>4/19/21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F4635-328A-4942-B933-9316327A6A9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615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2159" y="180592"/>
            <a:ext cx="9540241" cy="68808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2A38-9571-8943-B1EC-5DD787849B1C}" type="datetimeFigureOut">
              <a:rPr lang="en-US" smtClean="0"/>
              <a:t>4/19/21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F4635-328A-4942-B933-9316327A6A9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229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2A38-9571-8943-B1EC-5DD787849B1C}" type="datetimeFigureOut">
              <a:rPr lang="en-US" smtClean="0"/>
              <a:t>4/19/21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F4635-328A-4942-B933-9316327A6A9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226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2A38-9571-8943-B1EC-5DD787849B1C}" type="datetimeFigureOut">
              <a:rPr lang="en-US" smtClean="0"/>
              <a:t>4/19/21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F4635-328A-4942-B933-9316327A6A9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34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2A38-9571-8943-B1EC-5DD787849B1C}" type="datetimeFigureOut">
              <a:rPr lang="en-US" smtClean="0"/>
              <a:t>4/19/21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F4635-328A-4942-B933-9316327A6A9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84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2A38-9571-8943-B1EC-5DD787849B1C}" type="datetimeFigureOut">
              <a:rPr lang="en-US" smtClean="0"/>
              <a:t>4/19/21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F4635-328A-4942-B933-9316327A6A9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431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2A38-9571-8943-B1EC-5DD787849B1C}" type="datetimeFigureOut">
              <a:rPr lang="en-US" smtClean="0"/>
              <a:t>4/19/21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F4635-328A-4942-B933-9316327A6A9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517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2A38-9571-8943-B1EC-5DD787849B1C}" type="datetimeFigureOut">
              <a:rPr lang="en-US" smtClean="0"/>
              <a:t>4/19/21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F4635-328A-4942-B933-9316327A6A9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296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2A38-9571-8943-B1EC-5DD787849B1C}" type="datetimeFigureOut">
              <a:rPr lang="en-US" smtClean="0"/>
              <a:t>4/19/21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F4635-328A-4942-B933-9316327A6A9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655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Background pattern&#10;&#10;Description automatically generated">
            <a:extLst>
              <a:ext uri="{FF2B5EF4-FFF2-40B4-BE49-F238E27FC236}">
                <a16:creationId xmlns:a16="http://schemas.microsoft.com/office/drawing/2014/main" id="{43D65C5F-01C3-9446-A1D4-126C2B9B7DA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42159" y="180592"/>
            <a:ext cx="9540241" cy="6877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756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02A38-9571-8943-B1EC-5DD787849B1C}" type="datetimeFigureOut">
              <a:rPr lang="en-US" smtClean="0"/>
              <a:t>4/19/21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F4635-328A-4942-B933-9316327A6A92}" type="slidenum">
              <a:rPr lang="en-US" smtClean="0"/>
              <a:t>‹N°›</a:t>
            </a:fld>
            <a:endParaRPr lang="en-US"/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7C5D2583-6B58-FD4D-98B4-8C29D2460D29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599" y="136524"/>
            <a:ext cx="1313439" cy="1322254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147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icann.zoom.us/meeting/register/tJAld-yhqzorEtJMlIR7MKqeYzfUXqejbOM0" TargetMode="External"/><Relationship Id="rId3" Type="http://schemas.openxmlformats.org/officeDocument/2006/relationships/image" Target="../media/image3.jpeg"/><Relationship Id="rId7" Type="http://schemas.openxmlformats.org/officeDocument/2006/relationships/hyperlink" Target="https://www.icann.org/profiles/27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ebfoundation.org/about/executive-team/eleanor-sarpong/" TargetMode="External"/><Relationship Id="rId5" Type="http://schemas.openxmlformats.org/officeDocument/2006/relationships/hyperlink" Target="https://portulansinstitute.org/team/bruno-lanvin/" TargetMode="External"/><Relationship Id="rId4" Type="http://schemas.openxmlformats.org/officeDocument/2006/relationships/hyperlink" Target="https://www.linkedin.com/in/pariesfandiari/?originalSubdomain=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0DB7D9-324A-DC41-B862-54D0ABB18AAC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algn="l"/>
            <a:r>
              <a:rPr lang="en-US" sz="4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RoundTable 4 (by EURALO)</a:t>
            </a:r>
          </a:p>
        </p:txBody>
      </p:sp>
      <p:sp>
        <p:nvSpPr>
          <p:cNvPr id="4" name="Прямоугольник 8">
            <a:extLst>
              <a:ext uri="{FF2B5EF4-FFF2-40B4-BE49-F238E27FC236}">
                <a16:creationId xmlns:a16="http://schemas.microsoft.com/office/drawing/2014/main" id="{8B676AF6-D93B-5949-85AF-F8D0E653D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87" y="1876301"/>
            <a:ext cx="11698736" cy="4480050"/>
          </a:xfrm>
          <a:prstGeom prst="rect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>
            <a:normAutofit fontScale="77500" lnSpcReduction="20000"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rgbClr val="FFFF00"/>
                </a:solidFill>
              </a:rPr>
              <a:t>“EUROPE, network readiness and digital transformation”</a:t>
            </a:r>
          </a:p>
          <a:p>
            <a:r>
              <a:rPr lang="en-US" sz="2600" b="1" dirty="0">
                <a:solidFill>
                  <a:srgbClr val="FFFF00"/>
                </a:solidFill>
              </a:rPr>
              <a:t>Welcome: Sébastien Bachollet </a:t>
            </a:r>
            <a:r>
              <a:rPr lang="en-US" sz="2100" b="1" dirty="0">
                <a:solidFill>
                  <a:srgbClr val="FFFF00"/>
                </a:solidFill>
              </a:rPr>
              <a:t>(3’)</a:t>
            </a:r>
          </a:p>
          <a:p>
            <a:pPr marL="357188" indent="-357188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FFFF00"/>
                </a:solidFill>
              </a:rPr>
              <a:t>Leader &amp; moderator:  Introduction and scoping questions, </a:t>
            </a:r>
            <a:br>
              <a:rPr lang="en-US" sz="2600" b="1" dirty="0">
                <a:solidFill>
                  <a:srgbClr val="FFFF00"/>
                </a:solidFill>
              </a:rPr>
            </a:br>
            <a:r>
              <a:rPr lang="en-US" sz="2600" b="1" dirty="0">
                <a:solidFill>
                  <a:srgbClr val="FFC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Pari Esfandiari</a:t>
            </a:r>
            <a:r>
              <a:rPr lang="en-US" sz="2600" b="1" dirty="0">
                <a:solidFill>
                  <a:srgbClr val="FFC000"/>
                </a:solidFill>
              </a:rPr>
              <a:t> </a:t>
            </a:r>
            <a:r>
              <a:rPr lang="en-US" sz="2100" b="1" dirty="0">
                <a:solidFill>
                  <a:srgbClr val="FFFF00"/>
                </a:solidFill>
              </a:rPr>
              <a:t>(8’)</a:t>
            </a:r>
          </a:p>
          <a:p>
            <a:pPr marL="357188" indent="-357188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FFFF00"/>
                </a:solidFill>
              </a:rPr>
              <a:t>Guest speakers</a:t>
            </a:r>
          </a:p>
          <a:p>
            <a:pPr marL="757238" lvl="1" indent="-357188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FFC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Bruno Lanvin</a:t>
            </a:r>
            <a:br>
              <a:rPr lang="en-US" sz="2600" b="1" dirty="0">
                <a:solidFill>
                  <a:srgbClr val="FFFF00"/>
                </a:solidFill>
              </a:rPr>
            </a:br>
            <a:r>
              <a:rPr lang="en-US" sz="2600" b="1" dirty="0">
                <a:solidFill>
                  <a:srgbClr val="FFFF00"/>
                </a:solidFill>
              </a:rPr>
              <a:t>Executive Director, </a:t>
            </a:r>
            <a:r>
              <a:rPr lang="en-US" sz="2600" b="1" dirty="0" err="1">
                <a:solidFill>
                  <a:srgbClr val="FFFF00"/>
                </a:solidFill>
              </a:rPr>
              <a:t>Insead</a:t>
            </a:r>
            <a:r>
              <a:rPr lang="en-US" sz="2600" b="1" dirty="0">
                <a:solidFill>
                  <a:srgbClr val="FFFF00"/>
                </a:solidFill>
              </a:rPr>
              <a:t> and Co-Founder, Co-Chair of the Board and Director, </a:t>
            </a:r>
            <a:r>
              <a:rPr lang="en-US" sz="2600" b="1" dirty="0" err="1">
                <a:solidFill>
                  <a:srgbClr val="FFFF00"/>
                </a:solidFill>
              </a:rPr>
              <a:t>Portulans</a:t>
            </a:r>
            <a:r>
              <a:rPr lang="en-US" sz="2600" b="1" dirty="0">
                <a:solidFill>
                  <a:srgbClr val="FFFF00"/>
                </a:solidFill>
              </a:rPr>
              <a:t> Institute </a:t>
            </a:r>
            <a:r>
              <a:rPr lang="en-US" sz="2100" b="1" dirty="0">
                <a:solidFill>
                  <a:srgbClr val="FFFF00"/>
                </a:solidFill>
              </a:rPr>
              <a:t>(12’)</a:t>
            </a:r>
          </a:p>
          <a:p>
            <a:pPr marL="757238" lvl="1" indent="-357188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FFC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Eleanor Sarpong</a:t>
            </a:r>
            <a:br>
              <a:rPr lang="en-US" sz="2600" b="1" dirty="0">
                <a:solidFill>
                  <a:srgbClr val="FFFF00"/>
                </a:solidFill>
              </a:rPr>
            </a:br>
            <a:r>
              <a:rPr lang="en-US" sz="2600" b="1" dirty="0">
                <a:solidFill>
                  <a:srgbClr val="FFFF00"/>
                </a:solidFill>
              </a:rPr>
              <a:t>Deputy Director and Policy Lead, Alliance for Affordable Internet, </a:t>
            </a:r>
            <a:r>
              <a:rPr lang="en-US" sz="2600" b="1" dirty="0" err="1">
                <a:solidFill>
                  <a:srgbClr val="FFFF00"/>
                </a:solidFill>
              </a:rPr>
              <a:t>WorldWideWeb</a:t>
            </a:r>
            <a:r>
              <a:rPr lang="en-US" sz="2600" b="1" dirty="0">
                <a:solidFill>
                  <a:srgbClr val="FFFF00"/>
                </a:solidFill>
              </a:rPr>
              <a:t> </a:t>
            </a:r>
            <a:r>
              <a:rPr lang="en-US" sz="2100" b="1" dirty="0">
                <a:solidFill>
                  <a:srgbClr val="FFFF00"/>
                </a:solidFill>
              </a:rPr>
              <a:t>(12’)</a:t>
            </a:r>
          </a:p>
          <a:p>
            <a:pPr marL="757238" lvl="1" indent="-357188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FFC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Christopher Mondini</a:t>
            </a:r>
            <a:br>
              <a:rPr lang="en-US" sz="2600" b="1" dirty="0">
                <a:solidFill>
                  <a:srgbClr val="FFFF00"/>
                </a:solidFill>
              </a:rPr>
            </a:br>
            <a:r>
              <a:rPr lang="en-US" sz="2600" b="1" dirty="0">
                <a:solidFill>
                  <a:srgbClr val="FFFF00"/>
                </a:solidFill>
              </a:rPr>
              <a:t>Vice President, Stakeholder Engagement &amp; Managing Director, Europe, ICANN </a:t>
            </a:r>
            <a:r>
              <a:rPr lang="en-US" sz="2100" b="1" dirty="0">
                <a:solidFill>
                  <a:srgbClr val="FFFF00"/>
                </a:solidFill>
              </a:rPr>
              <a:t>(12’)</a:t>
            </a:r>
          </a:p>
          <a:p>
            <a:pPr marL="357188" indent="-357188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FFFF00"/>
                </a:solidFill>
              </a:rPr>
              <a:t>Q&amp;A session moderated: Pari Esfandiari </a:t>
            </a:r>
            <a:r>
              <a:rPr lang="en-US" sz="2100" b="1" dirty="0">
                <a:solidFill>
                  <a:srgbClr val="FFFF00"/>
                </a:solidFill>
              </a:rPr>
              <a:t>(30’)</a:t>
            </a:r>
          </a:p>
          <a:p>
            <a:pPr marL="357188" lvl="1" indent="-357188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FFFF00"/>
                </a:solidFill>
              </a:rPr>
              <a:t>Conclusion: Eleanor Sarpong, Christopher </a:t>
            </a:r>
            <a:r>
              <a:rPr lang="en-US" sz="2600" b="1" dirty="0" err="1">
                <a:solidFill>
                  <a:srgbClr val="FFFF00"/>
                </a:solidFill>
              </a:rPr>
              <a:t>Mondini</a:t>
            </a:r>
            <a:r>
              <a:rPr lang="en-US" sz="2600" b="1" dirty="0">
                <a:solidFill>
                  <a:srgbClr val="FFFF00"/>
                </a:solidFill>
              </a:rPr>
              <a:t> , Bruno Lanvin </a:t>
            </a:r>
            <a:r>
              <a:rPr lang="en-US" sz="2100" b="1" dirty="0">
                <a:solidFill>
                  <a:srgbClr val="FFFF00"/>
                </a:solidFill>
              </a:rPr>
              <a:t>(10’)</a:t>
            </a:r>
          </a:p>
          <a:p>
            <a:pPr marL="357188" indent="-357188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FFFF00"/>
                </a:solidFill>
              </a:rPr>
              <a:t>Next steps: Sébastien Bachollet </a:t>
            </a:r>
            <a:r>
              <a:rPr lang="en-US" sz="2100" b="1" dirty="0">
                <a:solidFill>
                  <a:srgbClr val="FFFF00"/>
                </a:solidFill>
              </a:rPr>
              <a:t>(3’)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46E7690-41C8-C24A-8989-D608128D7807}"/>
              </a:ext>
            </a:extLst>
          </p:cNvPr>
          <p:cNvSpPr txBox="1"/>
          <p:nvPr/>
        </p:nvSpPr>
        <p:spPr>
          <a:xfrm>
            <a:off x="6760029" y="1143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13" name="TextBox 2">
            <a:extLst>
              <a:ext uri="{FF2B5EF4-FFF2-40B4-BE49-F238E27FC236}">
                <a16:creationId xmlns:a16="http://schemas.microsoft.com/office/drawing/2014/main" id="{0F8B2A6A-8DBC-874A-8E33-9399348128B6}"/>
              </a:ext>
            </a:extLst>
          </p:cNvPr>
          <p:cNvSpPr txBox="1"/>
          <p:nvPr/>
        </p:nvSpPr>
        <p:spPr>
          <a:xfrm>
            <a:off x="5431972" y="868233"/>
            <a:ext cx="5651932" cy="461665"/>
          </a:xfrm>
          <a:prstGeom prst="rect">
            <a:avLst/>
          </a:prstGeom>
          <a:solidFill>
            <a:srgbClr val="0E393A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Tuesday 20 April 2021 - 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18:00-19:30 UTC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6D880611-2B4D-814F-B4F8-2A49BAC3C806}"/>
              </a:ext>
            </a:extLst>
          </p:cNvPr>
          <p:cNvSpPr txBox="1"/>
          <p:nvPr/>
        </p:nvSpPr>
        <p:spPr>
          <a:xfrm>
            <a:off x="7812690" y="5969522"/>
            <a:ext cx="43793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7030A0"/>
                </a:solidFill>
                <a:highlight>
                  <a:srgbClr val="FFFF00"/>
                </a:highlight>
              </a:rPr>
              <a:t>Languages supported </a:t>
            </a:r>
          </a:p>
          <a:p>
            <a:pPr algn="ctr"/>
            <a:r>
              <a:rPr lang="en-US" sz="2000" b="1" dirty="0">
                <a:solidFill>
                  <a:srgbClr val="7030A0"/>
                </a:solidFill>
                <a:highlight>
                  <a:srgbClr val="FFFF00"/>
                </a:highlight>
              </a:rPr>
              <a:t>English, </a:t>
            </a:r>
            <a:r>
              <a:rPr lang="en-US" sz="2000" b="1" dirty="0" err="1">
                <a:solidFill>
                  <a:srgbClr val="7030A0"/>
                </a:solidFill>
                <a:highlight>
                  <a:srgbClr val="FFFF00"/>
                </a:highlight>
              </a:rPr>
              <a:t>Français</a:t>
            </a:r>
            <a:r>
              <a:rPr lang="en-US" sz="2000" b="1" dirty="0">
                <a:solidFill>
                  <a:srgbClr val="7030A0"/>
                </a:solidFill>
                <a:highlight>
                  <a:srgbClr val="FFFF00"/>
                </a:highlight>
              </a:rPr>
              <a:t>, </a:t>
            </a:r>
            <a:r>
              <a:rPr lang="en-US" sz="2000" b="1" dirty="0" err="1">
                <a:solidFill>
                  <a:srgbClr val="7030A0"/>
                </a:solidFill>
                <a:highlight>
                  <a:srgbClr val="FFFF00"/>
                </a:highlight>
              </a:rPr>
              <a:t>Español</a:t>
            </a:r>
            <a:r>
              <a:rPr lang="en-US" sz="2000" b="1" dirty="0">
                <a:solidFill>
                  <a:srgbClr val="7030A0"/>
                </a:solidFill>
                <a:highlight>
                  <a:srgbClr val="FFFF00"/>
                </a:highlight>
              </a:rPr>
              <a:t>, </a:t>
            </a:r>
            <a:r>
              <a:rPr lang="en-US" sz="2000" b="1" dirty="0" err="1">
                <a:solidFill>
                  <a:srgbClr val="7030A0"/>
                </a:solidFill>
                <a:highlight>
                  <a:srgbClr val="FFFF00"/>
                </a:highlight>
              </a:rPr>
              <a:t>Русский</a:t>
            </a:r>
            <a:endParaRPr lang="en-US" sz="2000" b="1" dirty="0">
              <a:solidFill>
                <a:srgbClr val="7030A0"/>
              </a:solidFill>
              <a:highlight>
                <a:srgbClr val="FFFF00"/>
              </a:highlight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C0EDDA0-565A-3240-AFDC-EB34063962DC}"/>
              </a:ext>
            </a:extLst>
          </p:cNvPr>
          <p:cNvSpPr txBox="1"/>
          <p:nvPr/>
        </p:nvSpPr>
        <p:spPr>
          <a:xfrm>
            <a:off x="2042159" y="1002269"/>
            <a:ext cx="3333927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/>
              <a:t>ZOOM REGISTRATION </a:t>
            </a:r>
            <a:r>
              <a:rPr lang="fr-FR" b="1" dirty="0">
                <a:hlinkClick r:id="rId8"/>
              </a:rPr>
              <a:t>required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5431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4450</TotalTime>
  <Words>150</Words>
  <Application>Microsoft Macintosh PowerPoint</Application>
  <PresentationFormat>Grand écran</PresentationFormat>
  <Paragraphs>16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Monthly RoundTable 4 (by EURALO)</vt:lpstr>
    </vt:vector>
  </TitlesOfParts>
  <Company>ICANN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Jana Juginovic</dc:creator>
  <cp:lastModifiedBy>Sébastien Bachollet</cp:lastModifiedBy>
  <cp:revision>144</cp:revision>
  <dcterms:created xsi:type="dcterms:W3CDTF">2015-01-12T05:04:12Z</dcterms:created>
  <dcterms:modified xsi:type="dcterms:W3CDTF">2021-04-19T17:29:55Z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ProviderInitializationData">
    <vt:lpwstr>https://wecann.icann.org</vt:lpwstr>
  </property>
  <property fmtid="{D5CDD505-2E9C-101B-9397-08002B2CF9AE}" pid="3" name="Offisync_UpdateToken">
    <vt:lpwstr>1</vt:lpwstr>
  </property>
  <property fmtid="{D5CDD505-2E9C-101B-9397-08002B2CF9AE}" pid="4" name="Jive_VersionGuid">
    <vt:lpwstr>8f0f4faa-bbe8-4674-bdae-cf9a6f97097c</vt:lpwstr>
  </property>
  <property fmtid="{D5CDD505-2E9C-101B-9397-08002B2CF9AE}" pid="5" name="Jive_LatestUserAccountName">
    <vt:lpwstr>natalie.schoer@icann.org</vt:lpwstr>
  </property>
  <property fmtid="{D5CDD505-2E9C-101B-9397-08002B2CF9AE}" pid="6" name="Offisync_UniqueId">
    <vt:lpwstr>38472</vt:lpwstr>
  </property>
  <property fmtid="{D5CDD505-2E9C-101B-9397-08002B2CF9AE}" pid="7" name="Offisync_ServerID">
    <vt:lpwstr>f1a3e59a-4990-4d5e-9ace-4d146556dde0</vt:lpwstr>
  </property>
</Properties>
</file>